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맑은 고딕" panose="020B0503020000020004" pitchFamily="34" charset="-127"/>
      <p:regular r:id="rId40"/>
      <p:bold r:id="rId41"/>
    </p:embeddedFont>
    <p:embeddedFont>
      <p:font typeface="Arial Black" panose="020B0A04020102020204" pitchFamily="34" charset="0"/>
      <p:regular r:id="rId42"/>
      <p:bold r:id="rId43"/>
    </p:embeddedFont>
    <p:embeddedFont>
      <p:font typeface="Calibri" panose="020F050202020403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ipG48XVi4MNmbtR4rv8r7HLocso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3E860-423D-4C90-9071-B0AA8EDE67F8}" v="5" dt="2023-05-25T19:09:37.752"/>
  </p1510:revLst>
</p1510:revInfo>
</file>

<file path=ppt/tableStyles.xml><?xml version="1.0" encoding="utf-8"?>
<a:tblStyleLst xmlns:a="http://schemas.openxmlformats.org/drawingml/2006/main" def="{9036EDCB-72C2-4A26-AFF9-DD8A40CEF37C}">
  <a:tblStyle styleId="{9036EDCB-72C2-4A26-AFF9-DD8A40CEF37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6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명옥" userId="3d8e7e6780fddae8" providerId="LiveId" clId="{0CF3E860-423D-4C90-9071-B0AA8EDE67F8}"/>
    <pc:docChg chg="undo custSel modSld">
      <pc:chgData name="명옥" userId="3d8e7e6780fddae8" providerId="LiveId" clId="{0CF3E860-423D-4C90-9071-B0AA8EDE67F8}" dt="2023-05-25T19:09:37.751" v="23" actId="164"/>
      <pc:docMkLst>
        <pc:docMk/>
      </pc:docMkLst>
      <pc:sldChg chg="addSp delSp modSp mod">
        <pc:chgData name="명옥" userId="3d8e7e6780fddae8" providerId="LiveId" clId="{0CF3E860-423D-4C90-9071-B0AA8EDE67F8}" dt="2023-05-25T18:34:53.472" v="13" actId="1035"/>
        <pc:sldMkLst>
          <pc:docMk/>
          <pc:sldMk cId="0" sldId="275"/>
        </pc:sldMkLst>
        <pc:spChg chg="mod">
          <ac:chgData name="명옥" userId="3d8e7e6780fddae8" providerId="LiveId" clId="{0CF3E860-423D-4C90-9071-B0AA8EDE67F8}" dt="2023-05-25T18:24:51.095" v="0"/>
          <ac:spMkLst>
            <pc:docMk/>
            <pc:sldMk cId="0" sldId="275"/>
            <ac:spMk id="37" creationId="{708F9D02-9908-4CDD-A108-47C67D5114B4}"/>
          </ac:spMkLst>
        </pc:spChg>
        <pc:spChg chg="mod">
          <ac:chgData name="명옥" userId="3d8e7e6780fddae8" providerId="LiveId" clId="{0CF3E860-423D-4C90-9071-B0AA8EDE67F8}" dt="2023-05-25T18:34:53.472" v="13" actId="1035"/>
          <ac:spMkLst>
            <pc:docMk/>
            <pc:sldMk cId="0" sldId="275"/>
            <ac:spMk id="468" creationId="{00000000-0000-0000-0000-000000000000}"/>
          </ac:spMkLst>
        </pc:spChg>
        <pc:grpChg chg="add del mod">
          <ac:chgData name="명옥" userId="3d8e7e6780fddae8" providerId="LiveId" clId="{0CF3E860-423D-4C90-9071-B0AA8EDE67F8}" dt="2023-05-25T18:24:52.103" v="1"/>
          <ac:grpSpMkLst>
            <pc:docMk/>
            <pc:sldMk cId="0" sldId="275"/>
            <ac:grpSpMk id="35" creationId="{A464391A-5A03-40E9-8E98-6924E148CF2F}"/>
          </ac:grpSpMkLst>
        </pc:grpChg>
        <pc:grpChg chg="mod">
          <ac:chgData name="명옥" userId="3d8e7e6780fddae8" providerId="LiveId" clId="{0CF3E860-423D-4C90-9071-B0AA8EDE67F8}" dt="2023-05-25T18:24:51.095" v="0"/>
          <ac:grpSpMkLst>
            <pc:docMk/>
            <pc:sldMk cId="0" sldId="275"/>
            <ac:grpSpMk id="36" creationId="{AD08E895-83D5-474B-9E23-7369E79818F2}"/>
          </ac:grpSpMkLst>
        </pc:grpChg>
        <pc:picChg chg="mod">
          <ac:chgData name="명옥" userId="3d8e7e6780fddae8" providerId="LiveId" clId="{0CF3E860-423D-4C90-9071-B0AA8EDE67F8}" dt="2023-05-25T18:24:51.095" v="0"/>
          <ac:picMkLst>
            <pc:docMk/>
            <pc:sldMk cId="0" sldId="275"/>
            <ac:picMk id="38" creationId="{7869910D-3318-4C38-B258-50598888A59A}"/>
          </ac:picMkLst>
        </pc:picChg>
        <pc:picChg chg="mod">
          <ac:chgData name="명옥" userId="3d8e7e6780fddae8" providerId="LiveId" clId="{0CF3E860-423D-4C90-9071-B0AA8EDE67F8}" dt="2023-05-25T18:24:51.095" v="0"/>
          <ac:picMkLst>
            <pc:docMk/>
            <pc:sldMk cId="0" sldId="275"/>
            <ac:picMk id="39" creationId="{72F42E19-0281-4368-B33C-2985CC49D2E2}"/>
          </ac:picMkLst>
        </pc:picChg>
        <pc:picChg chg="mod">
          <ac:chgData name="명옥" userId="3d8e7e6780fddae8" providerId="LiveId" clId="{0CF3E860-423D-4C90-9071-B0AA8EDE67F8}" dt="2023-05-25T18:24:51.095" v="0"/>
          <ac:picMkLst>
            <pc:docMk/>
            <pc:sldMk cId="0" sldId="275"/>
            <ac:picMk id="40" creationId="{C0D37471-D292-4D5B-8AF0-C42D01C5F48B}"/>
          </ac:picMkLst>
        </pc:picChg>
        <pc:picChg chg="mod">
          <ac:chgData name="명옥" userId="3d8e7e6780fddae8" providerId="LiveId" clId="{0CF3E860-423D-4C90-9071-B0AA8EDE67F8}" dt="2023-05-25T18:24:51.095" v="0"/>
          <ac:picMkLst>
            <pc:docMk/>
            <pc:sldMk cId="0" sldId="275"/>
            <ac:picMk id="41" creationId="{04E9E92C-7906-44D9-8D86-8618799BF0FA}"/>
          </ac:picMkLst>
        </pc:picChg>
        <pc:picChg chg="mod">
          <ac:chgData name="명옥" userId="3d8e7e6780fddae8" providerId="LiveId" clId="{0CF3E860-423D-4C90-9071-B0AA8EDE67F8}" dt="2023-05-25T18:24:51.095" v="0"/>
          <ac:picMkLst>
            <pc:docMk/>
            <pc:sldMk cId="0" sldId="275"/>
            <ac:picMk id="42" creationId="{E22AFDCC-CE63-4500-BA8C-AD764E76A3D5}"/>
          </ac:picMkLst>
        </pc:picChg>
        <pc:picChg chg="mod">
          <ac:chgData name="명옥" userId="3d8e7e6780fddae8" providerId="LiveId" clId="{0CF3E860-423D-4C90-9071-B0AA8EDE67F8}" dt="2023-05-25T18:24:51.095" v="0"/>
          <ac:picMkLst>
            <pc:docMk/>
            <pc:sldMk cId="0" sldId="275"/>
            <ac:picMk id="43" creationId="{1785E3C7-36DA-4832-8995-03D32398B71E}"/>
          </ac:picMkLst>
        </pc:picChg>
      </pc:sldChg>
      <pc:sldChg chg="addSp delSp modSp mod">
        <pc:chgData name="명옥" userId="3d8e7e6780fddae8" providerId="LiveId" clId="{0CF3E860-423D-4C90-9071-B0AA8EDE67F8}" dt="2023-05-25T19:09:37.751" v="23" actId="164"/>
        <pc:sldMkLst>
          <pc:docMk/>
          <pc:sldMk cId="0" sldId="276"/>
        </pc:sldMkLst>
        <pc:spChg chg="add mod ord">
          <ac:chgData name="명옥" userId="3d8e7e6780fddae8" providerId="LiveId" clId="{0CF3E860-423D-4C90-9071-B0AA8EDE67F8}" dt="2023-05-25T19:09:37.751" v="23" actId="164"/>
          <ac:spMkLst>
            <pc:docMk/>
            <pc:sldMk cId="0" sldId="276"/>
            <ac:spMk id="3" creationId="{97F4408E-DFA1-486D-839C-75D994438066}"/>
          </ac:spMkLst>
        </pc:spChg>
        <pc:spChg chg="mod topLvl">
          <ac:chgData name="명옥" userId="3d8e7e6780fddae8" providerId="LiveId" clId="{0CF3E860-423D-4C90-9071-B0AA8EDE67F8}" dt="2023-05-25T19:09:37.751" v="23" actId="164"/>
          <ac:spMkLst>
            <pc:docMk/>
            <pc:sldMk cId="0" sldId="276"/>
            <ac:spMk id="512" creationId="{00000000-0000-0000-0000-000000000000}"/>
          </ac:spMkLst>
        </pc:spChg>
        <pc:grpChg chg="add del mod">
          <ac:chgData name="명옥" userId="3d8e7e6780fddae8" providerId="LiveId" clId="{0CF3E860-423D-4C90-9071-B0AA8EDE67F8}" dt="2023-05-25T19:09:30.793" v="22" actId="165"/>
          <ac:grpSpMkLst>
            <pc:docMk/>
            <pc:sldMk cId="0" sldId="276"/>
            <ac:grpSpMk id="2" creationId="{46CFD11C-7288-4C68-BB75-B6F2AD6679F8}"/>
          </ac:grpSpMkLst>
        </pc:grpChg>
        <pc:grpChg chg="add mod">
          <ac:chgData name="명옥" userId="3d8e7e6780fddae8" providerId="LiveId" clId="{0CF3E860-423D-4C90-9071-B0AA8EDE67F8}" dt="2023-05-25T19:09:37.751" v="23" actId="164"/>
          <ac:grpSpMkLst>
            <pc:docMk/>
            <pc:sldMk cId="0" sldId="276"/>
            <ac:grpSpMk id="4" creationId="{F1B169DE-34E9-451F-B3EA-B185A5981B08}"/>
          </ac:grpSpMkLst>
        </pc:grpChg>
        <pc:picChg chg="mod topLvl">
          <ac:chgData name="명옥" userId="3d8e7e6780fddae8" providerId="LiveId" clId="{0CF3E860-423D-4C90-9071-B0AA8EDE67F8}" dt="2023-05-25T19:09:37.751" v="23" actId="164"/>
          <ac:picMkLst>
            <pc:docMk/>
            <pc:sldMk cId="0" sldId="276"/>
            <ac:picMk id="509" creationId="{00000000-0000-0000-0000-000000000000}"/>
          </ac:picMkLst>
        </pc:picChg>
        <pc:picChg chg="mod topLvl">
          <ac:chgData name="명옥" userId="3d8e7e6780fddae8" providerId="LiveId" clId="{0CF3E860-423D-4C90-9071-B0AA8EDE67F8}" dt="2023-05-25T19:09:37.751" v="23" actId="164"/>
          <ac:picMkLst>
            <pc:docMk/>
            <pc:sldMk cId="0" sldId="276"/>
            <ac:picMk id="510" creationId="{00000000-0000-0000-0000-000000000000}"/>
          </ac:picMkLst>
        </pc:picChg>
        <pc:picChg chg="mod topLvl">
          <ac:chgData name="명옥" userId="3d8e7e6780fddae8" providerId="LiveId" clId="{0CF3E860-423D-4C90-9071-B0AA8EDE67F8}" dt="2023-05-25T19:09:37.751" v="23" actId="164"/>
          <ac:picMkLst>
            <pc:docMk/>
            <pc:sldMk cId="0" sldId="276"/>
            <ac:picMk id="51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노란색 – 페이지</a:t>
            </a:r>
            <a:endParaRPr/>
          </a:p>
          <a:p>
            <a:pPr marL="0" lvl="0" indent="0" algn="l" rtl="0">
              <a:spcBef>
                <a:spcPts val="0"/>
              </a:spcBef>
              <a:spcAft>
                <a:spcPts val="0"/>
              </a:spcAft>
              <a:buNone/>
            </a:pPr>
            <a:r>
              <a:rPr lang="ko-KR"/>
              <a:t>파란색 – 페이지에 속한 화면 및 기능</a:t>
            </a:r>
            <a:endParaRPr/>
          </a:p>
        </p:txBody>
      </p:sp>
      <p:sp>
        <p:nvSpPr>
          <p:cNvPr id="267" name="Google Shape;26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저희는 개발 시작 단계부터 깃허브를 통해 계속해서 코드를 병합하고 커밋 사항을 채팅방에 즉각적으로 공유하였습니다. </a:t>
            </a:r>
            <a:endParaRPr/>
          </a:p>
          <a:p>
            <a:pPr marL="0" lvl="0" indent="0" algn="l" rtl="0">
              <a:spcBef>
                <a:spcPts val="0"/>
              </a:spcBef>
              <a:spcAft>
                <a:spcPts val="0"/>
              </a:spcAft>
              <a:buNone/>
            </a:pPr>
            <a:r>
              <a:rPr lang="ko-KR"/>
              <a:t>저희는 아쉽게도 오라클 클라우드 회원가입이 불가능해서 각자 로컬 디비에서 작업을 수행했는데, 때문에 디비 설계에 관한 내용들은 슬랙을 이용하여 기록하고 공유했습니다.</a:t>
            </a:r>
            <a:endParaRPr/>
          </a:p>
        </p:txBody>
      </p:sp>
      <p:sp>
        <p:nvSpPr>
          <p:cNvPr id="408" name="Google Shape;40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이전에 저희 팀원 대부분이 깃허브 사용 경험이 적었기 때문에 협업 과정에서 오류가 발생하는 경우가 종종 있었습니다.</a:t>
            </a:r>
            <a:endParaRPr/>
          </a:p>
          <a:p>
            <a:pPr marL="0" lvl="0" indent="0" algn="l" rtl="0">
              <a:spcBef>
                <a:spcPts val="0"/>
              </a:spcBef>
              <a:spcAft>
                <a:spcPts val="0"/>
              </a:spcAft>
              <a:buNone/>
            </a:pPr>
            <a:r>
              <a:rPr lang="ko-KR"/>
              <a:t>(클릭) 이러한 문제가 발생했을 때 문제 해결을 위해 모든 팀원들이 노력했고 또 다양한 방법으로 협업하며 프로젝트를 수행했습니다.</a:t>
            </a:r>
            <a:endParaRPr/>
          </a:p>
          <a:p>
            <a:pPr marL="0" lvl="0" indent="0" algn="l" rtl="0">
              <a:spcBef>
                <a:spcPts val="0"/>
              </a:spcBef>
              <a:spcAft>
                <a:spcPts val="0"/>
              </a:spcAft>
              <a:buNone/>
            </a:pPr>
            <a:r>
              <a:rPr lang="ko-KR"/>
              <a:t>(클릭) 저희 깃허브를 보시면 총 263회의 커밋이 이루어졌음을 알 수 있습니다. 깃허브로 활발하게 협업했다는 점을 보여드리고 싶어서 이미지를 가져와 봤습니다.</a:t>
            </a:r>
            <a:endParaRPr/>
          </a:p>
        </p:txBody>
      </p:sp>
      <p:sp>
        <p:nvSpPr>
          <p:cNvPr id="426" name="Google Shape;42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(영상)</a:t>
            </a:r>
            <a:endParaRPr/>
          </a:p>
        </p:txBody>
      </p:sp>
      <p:sp>
        <p:nvSpPr>
          <p:cNvPr id="498" name="Google Shape;49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(클릭 &gt; 마감 수정 삭제 등장) 작성자 본인은 글에 마감 수정 삭제 버튼이 있습니다.</a:t>
            </a:r>
            <a:br>
              <a:rPr lang="ko-KR"/>
            </a:br>
            <a:r>
              <a:rPr lang="ko-KR"/>
              <a:t>(클릭 &gt; 댓글 등록, 댓글 목록 등장)</a:t>
            </a:r>
            <a:endParaRPr/>
          </a:p>
        </p:txBody>
      </p:sp>
      <p:sp>
        <p:nvSpPr>
          <p:cNvPr id="591" name="Google Shape;59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(클릭 &gt; 관심글목록 -&gt; 읽은글 목록 , 화살표 좌우좌우 하면 관심-읽은 왔다갔다)</a:t>
            </a:r>
            <a:endParaRPr/>
          </a:p>
        </p:txBody>
      </p:sp>
      <p:sp>
        <p:nvSpPr>
          <p:cNvPr id="660" name="Google Shape;66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영상</a:t>
            </a:r>
            <a:endParaRPr/>
          </a:p>
        </p:txBody>
      </p:sp>
      <p:sp>
        <p:nvSpPr>
          <p:cNvPr id="702" name="Google Shape;70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영상</a:t>
            </a:r>
            <a:endParaRPr/>
          </a:p>
        </p:txBody>
      </p:sp>
      <p:sp>
        <p:nvSpPr>
          <p:cNvPr id="726" name="Google Shape;72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0" name="Google Shape;77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6"/>
        <p:cNvGrpSpPr/>
        <p:nvPr/>
      </p:nvGrpSpPr>
      <p:grpSpPr>
        <a:xfrm>
          <a:off x="0" y="0"/>
          <a:ext cx="0" cy="0"/>
          <a:chOff x="0" y="0"/>
          <a:chExt cx="0" cy="0"/>
        </a:xfrm>
      </p:grpSpPr>
      <p:sp>
        <p:nvSpPr>
          <p:cNvPr id="17" name="Google Shape;17;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20"/>
        <p:cNvGrpSpPr/>
        <p:nvPr/>
      </p:nvGrpSpPr>
      <p:grpSpPr>
        <a:xfrm>
          <a:off x="0" y="0"/>
          <a:ext cx="0" cy="0"/>
          <a:chOff x="0" y="0"/>
          <a:chExt cx="0" cy="0"/>
        </a:xfrm>
      </p:grpSpPr>
      <p:sp>
        <p:nvSpPr>
          <p:cNvPr id="21" name="Google Shape;21;p4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6"/>
        <p:cNvGrpSpPr/>
        <p:nvPr/>
      </p:nvGrpSpPr>
      <p:grpSpPr>
        <a:xfrm>
          <a:off x="0" y="0"/>
          <a:ext cx="0" cy="0"/>
          <a:chOff x="0" y="0"/>
          <a:chExt cx="0" cy="0"/>
        </a:xfrm>
      </p:grpSpPr>
      <p:sp>
        <p:nvSpPr>
          <p:cNvPr id="27" name="Google Shape;27;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2"/>
        <p:cNvGrpSpPr/>
        <p:nvPr/>
      </p:nvGrpSpPr>
      <p:grpSpPr>
        <a:xfrm>
          <a:off x="0" y="0"/>
          <a:ext cx="0" cy="0"/>
          <a:chOff x="0" y="0"/>
          <a:chExt cx="0" cy="0"/>
        </a:xfrm>
      </p:grpSpPr>
      <p:sp>
        <p:nvSpPr>
          <p:cNvPr id="33" name="Google Shape;33;p4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8"/>
        <p:cNvGrpSpPr/>
        <p:nvPr/>
      </p:nvGrpSpPr>
      <p:grpSpPr>
        <a:xfrm>
          <a:off x="0" y="0"/>
          <a:ext cx="0" cy="0"/>
          <a:chOff x="0" y="0"/>
          <a:chExt cx="0" cy="0"/>
        </a:xfrm>
      </p:grpSpPr>
      <p:sp>
        <p:nvSpPr>
          <p:cNvPr id="39" name="Google Shape;39;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5"/>
        <p:cNvGrpSpPr/>
        <p:nvPr/>
      </p:nvGrpSpPr>
      <p:grpSpPr>
        <a:xfrm>
          <a:off x="0" y="0"/>
          <a:ext cx="0" cy="0"/>
          <a:chOff x="0" y="0"/>
          <a:chExt cx="0" cy="0"/>
        </a:xfrm>
      </p:grpSpPr>
      <p:sp>
        <p:nvSpPr>
          <p:cNvPr id="46" name="Google Shape;46;p4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4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4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4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4"/>
        <p:cNvGrpSpPr/>
        <p:nvPr/>
      </p:nvGrpSpPr>
      <p:grpSpPr>
        <a:xfrm>
          <a:off x="0" y="0"/>
          <a:ext cx="0" cy="0"/>
          <a:chOff x="0" y="0"/>
          <a:chExt cx="0" cy="0"/>
        </a:xfrm>
      </p:grpSpPr>
      <p:sp>
        <p:nvSpPr>
          <p:cNvPr id="55" name="Google Shape;5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docs.google.com/document/d/1FTerjhe-W3pOE4TpsfxUXoKQUCunTM2Tol2L9klgBGg/edit" TargetMode="External"/><Relationship Id="rId5" Type="http://schemas.openxmlformats.org/officeDocument/2006/relationships/hyperlink" Target="https://docs.google.com/presentation/d/1Veg7x8VeI7Zm5V9KGi6AMtMoKGyi7aI1/edit#slide=id.p1"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drive.google.com/drive/folders/1VfK0DuwRP58BKIKJ2dOb_tFzALh2fKGi" TargetMode="Externa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drive.google.com/drive/folders/1VfK0DuwRP58BKIKJ2dOb_tFzALh2fKG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attyRoice/5venger-s" TargetMode="External"/><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4.png"/><Relationship Id="rId5" Type="http://schemas.openxmlformats.org/officeDocument/2006/relationships/image" Target="../media/image39.png"/><Relationship Id="rId10" Type="http://schemas.openxmlformats.org/officeDocument/2006/relationships/hyperlink" Target="https://www.notion.so/5venger-s-Project-2f126e2c4d6f4f46b4c273a31802fbf1" TargetMode="External"/><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8.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8.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hyperlink" Target="https://drive.google.com/drive/folders/1owFCDUiB9Q_tiKqDzjW8iSow8B0BKD9O?hl=ko" TargetMode="Externa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5vengers.atlassian.net/jira/software/projects/STUD/boards/1/roadmap" TargetMode="Externa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grpSp>
        <p:nvGrpSpPr>
          <p:cNvPr id="90" name="Google Shape;90;p1"/>
          <p:cNvGrpSpPr/>
          <p:nvPr/>
        </p:nvGrpSpPr>
        <p:grpSpPr>
          <a:xfrm>
            <a:off x="0" y="0"/>
            <a:ext cx="12191914" cy="6421348"/>
            <a:chOff x="0" y="0"/>
            <a:chExt cx="12191914" cy="6421348"/>
          </a:xfrm>
        </p:grpSpPr>
        <p:grpSp>
          <p:nvGrpSpPr>
            <p:cNvPr id="91" name="Google Shape;91;p1"/>
            <p:cNvGrpSpPr/>
            <p:nvPr/>
          </p:nvGrpSpPr>
          <p:grpSpPr>
            <a:xfrm>
              <a:off x="0" y="0"/>
              <a:ext cx="12191914" cy="6340133"/>
              <a:chOff x="-441" y="0"/>
              <a:chExt cx="17556921" cy="9130086"/>
            </a:xfrm>
          </p:grpSpPr>
          <p:pic>
            <p:nvPicPr>
              <p:cNvPr id="92" name="Google Shape;92;p1" descr="preencoded.png"/>
              <p:cNvPicPr preferRelativeResize="0"/>
              <p:nvPr/>
            </p:nvPicPr>
            <p:blipFill rotWithShape="1">
              <a:blip r:embed="rId3">
                <a:alphaModFix/>
              </a:blip>
              <a:srcRect b="7549"/>
              <a:stretch/>
            </p:blipFill>
            <p:spPr>
              <a:xfrm>
                <a:off x="0" y="0"/>
                <a:ext cx="17556480" cy="9130086"/>
              </a:xfrm>
              <a:prstGeom prst="rect">
                <a:avLst/>
              </a:prstGeom>
              <a:noFill/>
              <a:ln>
                <a:noFill/>
              </a:ln>
            </p:spPr>
          </p:pic>
          <p:sp>
            <p:nvSpPr>
              <p:cNvPr id="93" name="Google Shape;93;p1"/>
              <p:cNvSpPr/>
              <p:nvPr/>
            </p:nvSpPr>
            <p:spPr>
              <a:xfrm>
                <a:off x="-441" y="2717827"/>
                <a:ext cx="17546953" cy="275642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50" b="0" i="0" u="none" strike="noStrike" cap="none">
                  <a:solidFill>
                    <a:schemeClr val="lt1"/>
                  </a:solidFill>
                  <a:latin typeface="Malgun Gothic"/>
                  <a:ea typeface="Malgun Gothic"/>
                  <a:cs typeface="Malgun Gothic"/>
                  <a:sym typeface="Malgun Gothic"/>
                </a:endParaRPr>
              </a:p>
            </p:txBody>
          </p:sp>
        </p:grpSp>
        <p:sp>
          <p:nvSpPr>
            <p:cNvPr id="94" name="Google Shape;94;p1"/>
            <p:cNvSpPr txBox="1"/>
            <p:nvPr/>
          </p:nvSpPr>
          <p:spPr>
            <a:xfrm>
              <a:off x="992667" y="2685691"/>
              <a:ext cx="6739846"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6900" b="1" i="0" u="none" strike="noStrike" cap="none">
                  <a:solidFill>
                    <a:srgbClr val="F88128"/>
                  </a:solidFill>
                  <a:latin typeface="Arial"/>
                  <a:ea typeface="Arial"/>
                  <a:cs typeface="Arial"/>
                  <a:sym typeface="Arial"/>
                </a:rPr>
                <a:t>STUDYHUB </a:t>
              </a:r>
              <a:endParaRPr/>
            </a:p>
          </p:txBody>
        </p:sp>
        <p:sp>
          <p:nvSpPr>
            <p:cNvPr id="95" name="Google Shape;95;p1"/>
            <p:cNvSpPr txBox="1"/>
            <p:nvPr/>
          </p:nvSpPr>
          <p:spPr>
            <a:xfrm>
              <a:off x="1089062" y="2127811"/>
              <a:ext cx="602989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3200">
                  <a:solidFill>
                    <a:schemeClr val="dk1"/>
                  </a:solidFill>
                  <a:latin typeface="Arial"/>
                  <a:ea typeface="Arial"/>
                  <a:cs typeface="Arial"/>
                  <a:sym typeface="Arial"/>
                </a:rPr>
                <a:t>개발자 스터디 모집 웹 사이트  </a:t>
              </a:r>
              <a:endParaRPr/>
            </a:p>
          </p:txBody>
        </p:sp>
        <p:sp>
          <p:nvSpPr>
            <p:cNvPr id="96" name="Google Shape;96;p1"/>
            <p:cNvSpPr/>
            <p:nvPr/>
          </p:nvSpPr>
          <p:spPr>
            <a:xfrm>
              <a:off x="5989834" y="4002272"/>
              <a:ext cx="606175" cy="6164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97" name="Google Shape;97;p1"/>
            <p:cNvSpPr/>
            <p:nvPr/>
          </p:nvSpPr>
          <p:spPr>
            <a:xfrm>
              <a:off x="8155969" y="5305378"/>
              <a:ext cx="3751779" cy="11159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98" name="Google Shape;98;p1"/>
            <p:cNvSpPr txBox="1"/>
            <p:nvPr/>
          </p:nvSpPr>
          <p:spPr>
            <a:xfrm>
              <a:off x="6832086" y="5186255"/>
              <a:ext cx="4092900" cy="585000"/>
            </a:xfrm>
            <a:prstGeom prst="rect">
              <a:avLst/>
            </a:prstGeom>
            <a:noFill/>
            <a:ln>
              <a:noFill/>
            </a:ln>
          </p:spPr>
          <p:txBody>
            <a:bodyPr spcFirstLastPara="1" wrap="square" lIns="91425" tIns="0" rIns="91425" bIns="0" anchor="t" anchorCtr="0">
              <a:spAutoFit/>
            </a:bodyPr>
            <a:lstStyle/>
            <a:p>
              <a:pPr marL="0" marR="0" lvl="0" indent="0" algn="r" rtl="0">
                <a:spcBef>
                  <a:spcPts val="0"/>
                </a:spcBef>
                <a:spcAft>
                  <a:spcPts val="0"/>
                </a:spcAft>
                <a:buNone/>
              </a:pPr>
              <a:r>
                <a:rPr lang="ko-KR" sz="2100">
                  <a:solidFill>
                    <a:srgbClr val="0C0C0C"/>
                  </a:solidFill>
                  <a:latin typeface="Arial"/>
                  <a:ea typeface="Arial"/>
                  <a:cs typeface="Arial"/>
                  <a:sym typeface="Arial"/>
                </a:rPr>
                <a:t>TEAM 5조  오벤져스</a:t>
              </a:r>
              <a:endParaRPr sz="2100">
                <a:solidFill>
                  <a:srgbClr val="0C0C0C"/>
                </a:solidFill>
                <a:latin typeface="Arial"/>
                <a:ea typeface="Arial"/>
                <a:cs typeface="Arial"/>
                <a:sym typeface="Arial"/>
              </a:endParaRPr>
            </a:p>
            <a:p>
              <a:pPr marL="0" marR="0" lvl="0" indent="0" algn="r" rtl="0">
                <a:spcBef>
                  <a:spcPts val="0"/>
                </a:spcBef>
                <a:spcAft>
                  <a:spcPts val="0"/>
                </a:spcAft>
                <a:buNone/>
              </a:pPr>
              <a:r>
                <a:rPr lang="ko-KR" sz="1500">
                  <a:solidFill>
                    <a:srgbClr val="0C0C0C"/>
                  </a:solidFill>
                  <a:latin typeface="Arial"/>
                  <a:ea typeface="Arial"/>
                  <a:cs typeface="Arial"/>
                  <a:sym typeface="Arial"/>
                </a:rPr>
                <a:t> </a:t>
              </a:r>
              <a:r>
                <a:rPr lang="ko-KR" sz="1700">
                  <a:solidFill>
                    <a:srgbClr val="3F3F3F"/>
                  </a:solidFill>
                  <a:latin typeface="Arial"/>
                  <a:ea typeface="Arial"/>
                  <a:cs typeface="Arial"/>
                  <a:sym typeface="Arial"/>
                </a:rPr>
                <a:t>김동현, 강윤지, 박명옥, 손준서, 조세희</a:t>
              </a:r>
              <a:endParaRPr sz="1500">
                <a:solidFill>
                  <a:srgbClr val="3F3F3F"/>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cxnSp>
        <p:nvCxnSpPr>
          <p:cNvPr id="269" name="Google Shape;269;p10"/>
          <p:cNvCxnSpPr>
            <a:stCxn id="270" idx="3"/>
          </p:cNvCxnSpPr>
          <p:nvPr/>
        </p:nvCxnSpPr>
        <p:spPr>
          <a:xfrm rot="10800000" flipH="1">
            <a:off x="3128874" y="313700"/>
            <a:ext cx="8973600" cy="4500"/>
          </a:xfrm>
          <a:prstGeom prst="straightConnector1">
            <a:avLst/>
          </a:prstGeom>
          <a:noFill/>
          <a:ln w="9525" cap="flat" cmpd="sng">
            <a:solidFill>
              <a:srgbClr val="F7CAAC"/>
            </a:solidFill>
            <a:prstDash val="solid"/>
            <a:miter lim="800000"/>
            <a:headEnd type="none" w="sm" len="sm"/>
            <a:tailEnd type="none" w="sm" len="sm"/>
          </a:ln>
        </p:spPr>
      </p:cxnSp>
      <p:cxnSp>
        <p:nvCxnSpPr>
          <p:cNvPr id="271" name="Google Shape;271;p10"/>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270" name="Google Shape;270;p10"/>
          <p:cNvSpPr txBox="1"/>
          <p:nvPr/>
        </p:nvSpPr>
        <p:spPr>
          <a:xfrm>
            <a:off x="142974" y="133550"/>
            <a:ext cx="2985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02 프로젝트 설계 – 구조도</a:t>
            </a:r>
            <a:endParaRPr/>
          </a:p>
        </p:txBody>
      </p:sp>
      <p:pic>
        <p:nvPicPr>
          <p:cNvPr id="272" name="Google Shape;272;p10"/>
          <p:cNvPicPr preferRelativeResize="0"/>
          <p:nvPr/>
        </p:nvPicPr>
        <p:blipFill rotWithShape="1">
          <a:blip r:embed="rId3">
            <a:alphaModFix/>
          </a:blip>
          <a:srcRect/>
          <a:stretch/>
        </p:blipFill>
        <p:spPr>
          <a:xfrm>
            <a:off x="776515" y="1910960"/>
            <a:ext cx="10586810" cy="3323766"/>
          </a:xfrm>
          <a:prstGeom prst="rect">
            <a:avLst/>
          </a:prstGeom>
          <a:noFill/>
          <a:ln>
            <a:noFill/>
          </a:ln>
        </p:spPr>
      </p:pic>
      <p:sp>
        <p:nvSpPr>
          <p:cNvPr id="273" name="Google Shape;273;p10"/>
          <p:cNvSpPr/>
          <p:nvPr/>
        </p:nvSpPr>
        <p:spPr>
          <a:xfrm>
            <a:off x="5810250" y="2171700"/>
            <a:ext cx="933450" cy="400050"/>
          </a:xfrm>
          <a:prstGeom prst="rect">
            <a:avLst/>
          </a:prstGeom>
          <a:solidFill>
            <a:schemeClr val="accent4">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74" name="Google Shape;274;p10"/>
          <p:cNvSpPr/>
          <p:nvPr/>
        </p:nvSpPr>
        <p:spPr>
          <a:xfrm>
            <a:off x="2105025" y="2968166"/>
            <a:ext cx="933450" cy="400050"/>
          </a:xfrm>
          <a:prstGeom prst="rect">
            <a:avLst/>
          </a:prstGeom>
          <a:solidFill>
            <a:schemeClr val="accent4">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75" name="Google Shape;275;p10"/>
          <p:cNvSpPr/>
          <p:nvPr/>
        </p:nvSpPr>
        <p:spPr>
          <a:xfrm>
            <a:off x="3404960" y="2968166"/>
            <a:ext cx="933450" cy="400050"/>
          </a:xfrm>
          <a:prstGeom prst="rect">
            <a:avLst/>
          </a:prstGeom>
          <a:solidFill>
            <a:schemeClr val="accent4">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76" name="Google Shape;276;p10"/>
          <p:cNvSpPr/>
          <p:nvPr/>
        </p:nvSpPr>
        <p:spPr>
          <a:xfrm>
            <a:off x="9243785" y="2968167"/>
            <a:ext cx="933450" cy="400050"/>
          </a:xfrm>
          <a:prstGeom prst="rect">
            <a:avLst/>
          </a:prstGeom>
          <a:solidFill>
            <a:schemeClr val="accent4">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77" name="Google Shape;277;p10"/>
          <p:cNvSpPr/>
          <p:nvPr/>
        </p:nvSpPr>
        <p:spPr>
          <a:xfrm>
            <a:off x="10332130" y="2958642"/>
            <a:ext cx="933450" cy="400050"/>
          </a:xfrm>
          <a:prstGeom prst="rect">
            <a:avLst/>
          </a:prstGeom>
          <a:solidFill>
            <a:schemeClr val="accent4">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78" name="Google Shape;278;p10"/>
          <p:cNvSpPr/>
          <p:nvPr/>
        </p:nvSpPr>
        <p:spPr>
          <a:xfrm>
            <a:off x="7571920" y="2983583"/>
            <a:ext cx="933450" cy="400050"/>
          </a:xfrm>
          <a:prstGeom prst="rect">
            <a:avLst/>
          </a:prstGeom>
          <a:solidFill>
            <a:schemeClr val="accent4">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79" name="Google Shape;279;p10"/>
          <p:cNvSpPr/>
          <p:nvPr/>
        </p:nvSpPr>
        <p:spPr>
          <a:xfrm>
            <a:off x="4609645" y="3774158"/>
            <a:ext cx="933450" cy="400050"/>
          </a:xfrm>
          <a:prstGeom prst="rect">
            <a:avLst/>
          </a:prstGeom>
          <a:solidFill>
            <a:schemeClr val="accent4">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0" name="Google Shape;280;p10"/>
          <p:cNvSpPr/>
          <p:nvPr/>
        </p:nvSpPr>
        <p:spPr>
          <a:xfrm>
            <a:off x="5133975" y="2968167"/>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1" name="Google Shape;281;p10"/>
          <p:cNvSpPr/>
          <p:nvPr/>
        </p:nvSpPr>
        <p:spPr>
          <a:xfrm>
            <a:off x="5662387" y="3774159"/>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2" name="Google Shape;282;p10"/>
          <p:cNvSpPr/>
          <p:nvPr/>
        </p:nvSpPr>
        <p:spPr>
          <a:xfrm>
            <a:off x="6423930" y="2968167"/>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3" name="Google Shape;283;p10"/>
          <p:cNvSpPr/>
          <p:nvPr/>
        </p:nvSpPr>
        <p:spPr>
          <a:xfrm>
            <a:off x="9243785" y="3603676"/>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4" name="Google Shape;284;p10"/>
          <p:cNvSpPr/>
          <p:nvPr/>
        </p:nvSpPr>
        <p:spPr>
          <a:xfrm>
            <a:off x="9253310" y="4117535"/>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5" name="Google Shape;285;p10"/>
          <p:cNvSpPr/>
          <p:nvPr/>
        </p:nvSpPr>
        <p:spPr>
          <a:xfrm>
            <a:off x="9243785" y="4624804"/>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6" name="Google Shape;286;p10"/>
          <p:cNvSpPr/>
          <p:nvPr/>
        </p:nvSpPr>
        <p:spPr>
          <a:xfrm>
            <a:off x="7114720" y="3783684"/>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7" name="Google Shape;287;p10"/>
          <p:cNvSpPr/>
          <p:nvPr/>
        </p:nvSpPr>
        <p:spPr>
          <a:xfrm>
            <a:off x="4600120" y="4396849"/>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8" name="Google Shape;288;p10"/>
          <p:cNvSpPr/>
          <p:nvPr/>
        </p:nvSpPr>
        <p:spPr>
          <a:xfrm>
            <a:off x="1081315" y="4396849"/>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9" name="Google Shape;289;p10"/>
          <p:cNvSpPr/>
          <p:nvPr/>
        </p:nvSpPr>
        <p:spPr>
          <a:xfrm>
            <a:off x="2105025" y="4401434"/>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90" name="Google Shape;290;p10"/>
          <p:cNvSpPr/>
          <p:nvPr/>
        </p:nvSpPr>
        <p:spPr>
          <a:xfrm>
            <a:off x="3128735" y="4401436"/>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91" name="Google Shape;291;p10"/>
          <p:cNvSpPr/>
          <p:nvPr/>
        </p:nvSpPr>
        <p:spPr>
          <a:xfrm>
            <a:off x="2114550" y="3596732"/>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92" name="Google Shape;292;p10"/>
          <p:cNvSpPr/>
          <p:nvPr/>
        </p:nvSpPr>
        <p:spPr>
          <a:xfrm>
            <a:off x="3404505" y="3596732"/>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93" name="Google Shape;293;p10"/>
          <p:cNvSpPr/>
          <p:nvPr/>
        </p:nvSpPr>
        <p:spPr>
          <a:xfrm>
            <a:off x="8154759" y="3774158"/>
            <a:ext cx="933450" cy="400050"/>
          </a:xfrm>
          <a:prstGeom prst="rect">
            <a:avLst/>
          </a:prstGeom>
          <a:solidFill>
            <a:schemeClr val="accent5">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11"/>
          <p:cNvPicPr preferRelativeResize="0"/>
          <p:nvPr/>
        </p:nvPicPr>
        <p:blipFill rotWithShape="1">
          <a:blip r:embed="rId3">
            <a:alphaModFix/>
          </a:blip>
          <a:srcRect/>
          <a:stretch/>
        </p:blipFill>
        <p:spPr>
          <a:xfrm>
            <a:off x="1652866" y="2165195"/>
            <a:ext cx="9028036" cy="3250782"/>
          </a:xfrm>
          <a:prstGeom prst="rect">
            <a:avLst/>
          </a:prstGeom>
          <a:noFill/>
          <a:ln>
            <a:noFill/>
          </a:ln>
        </p:spPr>
      </p:pic>
      <p:sp>
        <p:nvSpPr>
          <p:cNvPr id="299" name="Google Shape;299;p11"/>
          <p:cNvSpPr/>
          <p:nvPr/>
        </p:nvSpPr>
        <p:spPr>
          <a:xfrm>
            <a:off x="1482539" y="1663734"/>
            <a:ext cx="9233086" cy="4185231"/>
          </a:xfrm>
          <a:prstGeom prst="rect">
            <a:avLst/>
          </a:prstGeom>
          <a:no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Malgun Gothic"/>
              <a:ea typeface="Malgun Gothic"/>
              <a:cs typeface="Malgun Gothic"/>
              <a:sym typeface="Malgun Gothic"/>
            </a:endParaRPr>
          </a:p>
        </p:txBody>
      </p:sp>
      <p:sp>
        <p:nvSpPr>
          <p:cNvPr id="300" name="Google Shape;300;p11"/>
          <p:cNvSpPr txBox="1"/>
          <p:nvPr/>
        </p:nvSpPr>
        <p:spPr>
          <a:xfrm>
            <a:off x="142975" y="133550"/>
            <a:ext cx="4849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02 프로젝트 설계 – 유스케이스 다이어그램</a:t>
            </a:r>
            <a:endParaRPr/>
          </a:p>
        </p:txBody>
      </p:sp>
      <p:cxnSp>
        <p:nvCxnSpPr>
          <p:cNvPr id="301" name="Google Shape;301;p11"/>
          <p:cNvCxnSpPr>
            <a:stCxn id="300" idx="3"/>
          </p:cNvCxnSpPr>
          <p:nvPr/>
        </p:nvCxnSpPr>
        <p:spPr>
          <a:xfrm rot="10800000" flipH="1">
            <a:off x="4992175" y="313700"/>
            <a:ext cx="7543800" cy="4500"/>
          </a:xfrm>
          <a:prstGeom prst="straightConnector1">
            <a:avLst/>
          </a:prstGeom>
          <a:noFill/>
          <a:ln w="9525" cap="flat" cmpd="sng">
            <a:solidFill>
              <a:srgbClr val="F7CAAC"/>
            </a:solidFill>
            <a:prstDash val="solid"/>
            <a:miter lim="800000"/>
            <a:headEnd type="none" w="sm" len="sm"/>
            <a:tailEnd type="none" w="sm" len="sm"/>
          </a:ln>
        </p:spPr>
      </p:cxnSp>
      <p:cxnSp>
        <p:nvCxnSpPr>
          <p:cNvPr id="302" name="Google Shape;302;p11"/>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aphicFrame>
        <p:nvGraphicFramePr>
          <p:cNvPr id="307" name="Google Shape;307;p12"/>
          <p:cNvGraphicFramePr/>
          <p:nvPr/>
        </p:nvGraphicFramePr>
        <p:xfrm>
          <a:off x="6096000" y="2116803"/>
          <a:ext cx="5339400" cy="3019425"/>
        </p:xfrm>
        <a:graphic>
          <a:graphicData uri="http://schemas.openxmlformats.org/drawingml/2006/table">
            <a:tbl>
              <a:tblPr>
                <a:noFill/>
                <a:tableStyleId>{9036EDCB-72C2-4A26-AFF9-DD8A40CEF37C}</a:tableStyleId>
              </a:tblPr>
              <a:tblGrid>
                <a:gridCol w="1018225">
                  <a:extLst>
                    <a:ext uri="{9D8B030D-6E8A-4147-A177-3AD203B41FA5}">
                      <a16:colId xmlns:a16="http://schemas.microsoft.com/office/drawing/2014/main" val="20000"/>
                    </a:ext>
                  </a:extLst>
                </a:gridCol>
                <a:gridCol w="3563175">
                  <a:extLst>
                    <a:ext uri="{9D8B030D-6E8A-4147-A177-3AD203B41FA5}">
                      <a16:colId xmlns:a16="http://schemas.microsoft.com/office/drawing/2014/main" val="20001"/>
                    </a:ext>
                  </a:extLst>
                </a:gridCol>
                <a:gridCol w="758000">
                  <a:extLst>
                    <a:ext uri="{9D8B030D-6E8A-4147-A177-3AD203B41FA5}">
                      <a16:colId xmlns:a16="http://schemas.microsoft.com/office/drawing/2014/main" val="20002"/>
                    </a:ext>
                  </a:extLst>
                </a:gridCol>
              </a:tblGrid>
              <a:tr h="398625">
                <a:tc>
                  <a:txBody>
                    <a:bodyPr/>
                    <a:lstStyle/>
                    <a:p>
                      <a:pPr marL="0" marR="0" lvl="0" indent="0" algn="ctr" rtl="0">
                        <a:spcBef>
                          <a:spcPts val="0"/>
                        </a:spcBef>
                        <a:spcAft>
                          <a:spcPts val="0"/>
                        </a:spcAft>
                        <a:buNone/>
                      </a:pPr>
                      <a:r>
                        <a:rPr lang="ko-KR" sz="1050" b="1" i="0" u="none" strike="noStrike" cap="none">
                          <a:solidFill>
                            <a:srgbClr val="000000"/>
                          </a:solidFill>
                          <a:latin typeface="Arial"/>
                          <a:ea typeface="Arial"/>
                          <a:cs typeface="Arial"/>
                          <a:sym typeface="Arial"/>
                        </a:rPr>
                        <a:t>요구사항명</a:t>
                      </a:r>
                      <a:endParaRPr sz="1050" b="1" u="none" strike="noStrike" cap="none"/>
                    </a:p>
                  </a:txBody>
                  <a:tcPr marL="21925" marR="21925" marT="21925" marB="219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ko-KR" sz="1050" b="1" i="0" u="none" strike="noStrike" cap="none">
                          <a:solidFill>
                            <a:srgbClr val="000000"/>
                          </a:solidFill>
                          <a:latin typeface="Arial"/>
                          <a:ea typeface="Arial"/>
                          <a:cs typeface="Arial"/>
                          <a:sym typeface="Arial"/>
                        </a:rPr>
                        <a:t>요구사항 설명</a:t>
                      </a:r>
                      <a:endParaRPr sz="1050" b="1" u="none" strike="noStrike" cap="none"/>
                    </a:p>
                  </a:txBody>
                  <a:tcPr marL="21925" marR="21925" marT="21925" marB="219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r>
                        <a:rPr lang="ko-KR" sz="1050" b="1" i="0" u="none" strike="noStrike" cap="none">
                          <a:solidFill>
                            <a:srgbClr val="000000"/>
                          </a:solidFill>
                          <a:latin typeface="Arial"/>
                          <a:ea typeface="Arial"/>
                          <a:cs typeface="Arial"/>
                          <a:sym typeface="Arial"/>
                        </a:rPr>
                        <a:t>접근 권한</a:t>
                      </a:r>
                      <a:endParaRPr sz="1050" b="1" u="none" strike="noStrike" cap="none"/>
                    </a:p>
                  </a:txBody>
                  <a:tcPr marL="21925" marR="21925" marT="21925" marB="21925" anchor="ctr">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284400">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글 목록</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모든 이용자가 글 목록을 볼 수 있다.</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ALL</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99600">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글 필터</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모든 이용자가 원하는 항목을 조건 별로 선택하여 볼 수 있다.</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ALL</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84400">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글 검색 </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모든 이용자가 원하는 키워드의 글을 검색하여 볼 수 있다.</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ALL</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84400">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글 상세 조회</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모든 이용자가 글을 조회할 수 있다.</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ALL</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84400">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글 등록</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로그인 된 이용자가 글을 등록할 수 있다.</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050"/>
                        <a:buFont typeface="Malgun Gothic"/>
                        <a:buNone/>
                      </a:pPr>
                      <a:r>
                        <a:rPr lang="ko-KR" sz="1050" b="0" i="0" u="none" strike="noStrike" cap="none">
                          <a:solidFill>
                            <a:srgbClr val="000000"/>
                          </a:solidFill>
                          <a:latin typeface="Malgun Gothic"/>
                          <a:ea typeface="Malgun Gothic"/>
                          <a:cs typeface="Malgun Gothic"/>
                          <a:sym typeface="Malgun Gothic"/>
                        </a:rPr>
                        <a:t>MEMBER</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99600">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글 수정</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로그인 된 이용자가 자신이 작성한 글의 내용을 수정할 수 있다.</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MEMBER</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tcPr>
                </a:tc>
                <a:extLst>
                  <a:ext uri="{0D108BD9-81ED-4DB2-BD59-A6C34878D82A}">
                    <a16:rowId xmlns:a16="http://schemas.microsoft.com/office/drawing/2014/main" val="10006"/>
                  </a:ext>
                </a:extLst>
              </a:tr>
              <a:tr h="399600">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글 삭제</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로그인 된 이용자가 자신이 작성한 글의 내용을 삭제할 수 있다. </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MEMBER</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tcPr>
                </a:tc>
                <a:extLst>
                  <a:ext uri="{0D108BD9-81ED-4DB2-BD59-A6C34878D82A}">
                    <a16:rowId xmlns:a16="http://schemas.microsoft.com/office/drawing/2014/main" val="10007"/>
                  </a:ext>
                </a:extLst>
              </a:tr>
              <a:tr h="284400">
                <a:tc>
                  <a:txBody>
                    <a:bodyPr/>
                    <a:lstStyle/>
                    <a:p>
                      <a:pPr marL="0" marR="0" lvl="0" indent="0" algn="l" rtl="0">
                        <a:spcBef>
                          <a:spcPts val="0"/>
                        </a:spcBef>
                        <a:spcAft>
                          <a:spcPts val="0"/>
                        </a:spcAft>
                        <a:buNone/>
                      </a:pPr>
                      <a:r>
                        <a:rPr lang="ko-KR" sz="1050" u="none" strike="noStrike" cap="none">
                          <a:latin typeface="Malgun Gothic"/>
                          <a:ea typeface="Malgun Gothic"/>
                          <a:cs typeface="Malgun Gothic"/>
                          <a:sym typeface="Malgun Gothic"/>
                        </a:rPr>
                        <a:t>글 관리</a:t>
                      </a:r>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관리자는 모든 글에 대해 삭제 권한을 갖는다.</a:t>
                      </a:r>
                      <a:endParaRPr sz="1050" b="1"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tcPr>
                </a:tc>
                <a:tc>
                  <a:txBody>
                    <a:bodyPr/>
                    <a:lstStyle/>
                    <a:p>
                      <a:pPr marL="0" marR="0" lvl="0" indent="0" algn="l" rtl="0">
                        <a:spcBef>
                          <a:spcPts val="0"/>
                        </a:spcBef>
                        <a:spcAft>
                          <a:spcPts val="0"/>
                        </a:spcAft>
                        <a:buNone/>
                      </a:pPr>
                      <a:r>
                        <a:rPr lang="ko-KR" sz="1050" b="0" i="0" u="none" strike="noStrike" cap="none">
                          <a:solidFill>
                            <a:srgbClr val="000000"/>
                          </a:solidFill>
                          <a:latin typeface="Malgun Gothic"/>
                          <a:ea typeface="Malgun Gothic"/>
                          <a:cs typeface="Malgun Gothic"/>
                          <a:sym typeface="Malgun Gothic"/>
                        </a:rPr>
                        <a:t>ADMIN</a:t>
                      </a:r>
                      <a:endParaRPr sz="1050" u="none" strike="noStrike" cap="none">
                        <a:latin typeface="Malgun Gothic"/>
                        <a:ea typeface="Malgun Gothic"/>
                        <a:cs typeface="Malgun Gothic"/>
                        <a:sym typeface="Malgun Gothic"/>
                      </a:endParaRPr>
                    </a:p>
                  </a:txBody>
                  <a:tcPr marL="21925" marR="21925" marT="21925" marB="21925">
                    <a:lnL w="9525" cap="flat" cmpd="sng">
                      <a:solidFill>
                        <a:srgbClr val="262626"/>
                      </a:solidFill>
                      <a:prstDash val="solid"/>
                      <a:round/>
                      <a:headEnd type="none" w="sm" len="sm"/>
                      <a:tailEnd type="none" w="sm" len="sm"/>
                    </a:lnL>
                    <a:lnR w="9525" cap="flat" cmpd="sng">
                      <a:solidFill>
                        <a:srgbClr val="262626"/>
                      </a:solidFill>
                      <a:prstDash val="solid"/>
                      <a:round/>
                      <a:headEnd type="none" w="sm" len="sm"/>
                      <a:tailEnd type="none" w="sm" len="sm"/>
                    </a:lnR>
                    <a:lnT w="9525" cap="flat" cmpd="sng">
                      <a:solidFill>
                        <a:srgbClr val="262626"/>
                      </a:solidFill>
                      <a:prstDash val="solid"/>
                      <a:round/>
                      <a:headEnd type="none" w="sm" len="sm"/>
                      <a:tailEnd type="none" w="sm" len="sm"/>
                    </a:lnT>
                    <a:lnB w="9525" cap="flat" cmpd="sng">
                      <a:solidFill>
                        <a:srgbClr val="262626"/>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308" name="Google Shape;308;p12"/>
          <p:cNvSpPr txBox="1"/>
          <p:nvPr/>
        </p:nvSpPr>
        <p:spPr>
          <a:xfrm>
            <a:off x="142974" y="133550"/>
            <a:ext cx="5141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02 프로젝트 설계 – 화면 설계 및 요구사항 정의</a:t>
            </a:r>
            <a:endParaRPr/>
          </a:p>
        </p:txBody>
      </p:sp>
      <p:cxnSp>
        <p:nvCxnSpPr>
          <p:cNvPr id="309" name="Google Shape;309;p12"/>
          <p:cNvCxnSpPr>
            <a:stCxn id="308" idx="3"/>
          </p:cNvCxnSpPr>
          <p:nvPr/>
        </p:nvCxnSpPr>
        <p:spPr>
          <a:xfrm rot="10800000" flipH="1">
            <a:off x="5284674" y="313700"/>
            <a:ext cx="7091100" cy="4500"/>
          </a:xfrm>
          <a:prstGeom prst="straightConnector1">
            <a:avLst/>
          </a:prstGeom>
          <a:noFill/>
          <a:ln w="9525" cap="flat" cmpd="sng">
            <a:solidFill>
              <a:srgbClr val="F7CAAC"/>
            </a:solidFill>
            <a:prstDash val="solid"/>
            <a:miter lim="800000"/>
            <a:headEnd type="none" w="sm" len="sm"/>
            <a:tailEnd type="none" w="sm" len="sm"/>
          </a:ln>
        </p:spPr>
      </p:cxnSp>
      <p:cxnSp>
        <p:nvCxnSpPr>
          <p:cNvPr id="310" name="Google Shape;310;p12"/>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311" name="Google Shape;311;p12"/>
          <p:cNvSpPr txBox="1"/>
          <p:nvPr/>
        </p:nvSpPr>
        <p:spPr>
          <a:xfrm>
            <a:off x="2059486" y="3377351"/>
            <a:ext cx="2163569"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050">
                <a:solidFill>
                  <a:schemeClr val="dk1"/>
                </a:solidFill>
                <a:latin typeface="Arial"/>
                <a:ea typeface="Arial"/>
                <a:cs typeface="Arial"/>
                <a:sym typeface="Arial"/>
              </a:rPr>
              <a:t>메인페이지 – 글 필터, 검색, 목록</a:t>
            </a:r>
            <a:endParaRPr/>
          </a:p>
        </p:txBody>
      </p:sp>
      <p:pic>
        <p:nvPicPr>
          <p:cNvPr id="312" name="Google Shape;312;p12"/>
          <p:cNvPicPr preferRelativeResize="0"/>
          <p:nvPr/>
        </p:nvPicPr>
        <p:blipFill rotWithShape="1">
          <a:blip r:embed="rId3">
            <a:alphaModFix/>
          </a:blip>
          <a:srcRect t="27350" b="9669"/>
          <a:stretch/>
        </p:blipFill>
        <p:spPr>
          <a:xfrm>
            <a:off x="1058201" y="1416198"/>
            <a:ext cx="4310260" cy="1882064"/>
          </a:xfrm>
          <a:prstGeom prst="rect">
            <a:avLst/>
          </a:prstGeom>
          <a:noFill/>
          <a:ln>
            <a:noFill/>
          </a:ln>
        </p:spPr>
      </p:pic>
      <p:pic>
        <p:nvPicPr>
          <p:cNvPr id="313" name="Google Shape;313;p12"/>
          <p:cNvPicPr preferRelativeResize="0"/>
          <p:nvPr/>
        </p:nvPicPr>
        <p:blipFill rotWithShape="1">
          <a:blip r:embed="rId4">
            <a:alphaModFix/>
          </a:blip>
          <a:srcRect/>
          <a:stretch/>
        </p:blipFill>
        <p:spPr>
          <a:xfrm>
            <a:off x="1371204" y="3872250"/>
            <a:ext cx="3774320" cy="1755017"/>
          </a:xfrm>
          <a:prstGeom prst="rect">
            <a:avLst/>
          </a:prstGeom>
          <a:noFill/>
          <a:ln>
            <a:noFill/>
          </a:ln>
        </p:spPr>
      </p:pic>
      <p:sp>
        <p:nvSpPr>
          <p:cNvPr id="314" name="Google Shape;314;p12"/>
          <p:cNvSpPr/>
          <p:nvPr/>
        </p:nvSpPr>
        <p:spPr>
          <a:xfrm>
            <a:off x="1031307" y="1375043"/>
            <a:ext cx="4346780" cy="1983801"/>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15" name="Google Shape;315;p12"/>
          <p:cNvSpPr/>
          <p:nvPr/>
        </p:nvSpPr>
        <p:spPr>
          <a:xfrm>
            <a:off x="1031307" y="3800614"/>
            <a:ext cx="4346780" cy="1856339"/>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16" name="Google Shape;316;p12"/>
          <p:cNvSpPr txBox="1"/>
          <p:nvPr/>
        </p:nvSpPr>
        <p:spPr>
          <a:xfrm>
            <a:off x="2182674" y="5667774"/>
            <a:ext cx="1917194"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050">
                <a:solidFill>
                  <a:schemeClr val="dk1"/>
                </a:solidFill>
                <a:latin typeface="Arial"/>
                <a:ea typeface="Arial"/>
                <a:cs typeface="Arial"/>
                <a:sym typeface="Arial"/>
              </a:rPr>
              <a:t>글 상세 페이지</a:t>
            </a:r>
            <a:endParaRPr/>
          </a:p>
        </p:txBody>
      </p:sp>
      <p:sp>
        <p:nvSpPr>
          <p:cNvPr id="317" name="Google Shape;317;p12"/>
          <p:cNvSpPr txBox="1"/>
          <p:nvPr/>
        </p:nvSpPr>
        <p:spPr>
          <a:xfrm>
            <a:off x="7468838" y="6217421"/>
            <a:ext cx="4328716"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u="sng">
                <a:solidFill>
                  <a:srgbClr val="0070C0"/>
                </a:solidFill>
                <a:latin typeface="Malgun Gothic"/>
                <a:ea typeface="Malgun Gothic"/>
                <a:cs typeface="Malgun Gothic"/>
                <a:sym typeface="Malgun Gothic"/>
                <a:hlinkClick r:id="rId5">
                  <a:extLst>
                    <a:ext uri="{A12FA001-AC4F-418D-AE19-62706E023703}">
                      <ahyp:hlinkClr xmlns:ahyp="http://schemas.microsoft.com/office/drawing/2018/hyperlinkcolor" val="tx"/>
                    </a:ext>
                  </a:extLst>
                </a:hlinkClick>
              </a:rPr>
              <a:t>화면설계서 링크</a:t>
            </a:r>
            <a:r>
              <a:rPr lang="ko-KR" sz="1100">
                <a:solidFill>
                  <a:srgbClr val="0070C0"/>
                </a:solidFill>
                <a:latin typeface="Malgun Gothic"/>
                <a:ea typeface="Malgun Gothic"/>
                <a:cs typeface="Malgun Gothic"/>
                <a:sym typeface="Malgun Gothic"/>
              </a:rPr>
              <a:t>    </a:t>
            </a:r>
            <a:r>
              <a:rPr lang="ko-KR" sz="1100" u="sng">
                <a:solidFill>
                  <a:srgbClr val="0070C0"/>
                </a:solidFill>
                <a:latin typeface="Malgun Gothic"/>
                <a:ea typeface="Malgun Gothic"/>
                <a:cs typeface="Malgun Gothic"/>
                <a:sym typeface="Malgun Gothic"/>
                <a:hlinkClick r:id="rId6">
                  <a:extLst>
                    <a:ext uri="{A12FA001-AC4F-418D-AE19-62706E023703}">
                      <ahyp:hlinkClr xmlns:ahyp="http://schemas.microsoft.com/office/drawing/2018/hyperlinkcolor" val="tx"/>
                    </a:ext>
                  </a:extLst>
                </a:hlinkClick>
              </a:rPr>
              <a:t>요구사항 정의서 링크</a:t>
            </a:r>
            <a:endParaRPr sz="1100" u="sng">
              <a:solidFill>
                <a:srgbClr val="0070C0"/>
              </a:solidFill>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3"/>
          <p:cNvSpPr txBox="1"/>
          <p:nvPr/>
        </p:nvSpPr>
        <p:spPr>
          <a:xfrm>
            <a:off x="142973" y="133550"/>
            <a:ext cx="4102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02 프로젝트 설계 – ER 다이어그램</a:t>
            </a:r>
            <a:endParaRPr/>
          </a:p>
        </p:txBody>
      </p:sp>
      <p:cxnSp>
        <p:nvCxnSpPr>
          <p:cNvPr id="323" name="Google Shape;323;p13"/>
          <p:cNvCxnSpPr>
            <a:stCxn id="322" idx="3"/>
          </p:cNvCxnSpPr>
          <p:nvPr/>
        </p:nvCxnSpPr>
        <p:spPr>
          <a:xfrm rot="10800000" flipH="1">
            <a:off x="4245773" y="313700"/>
            <a:ext cx="8292300" cy="4500"/>
          </a:xfrm>
          <a:prstGeom prst="straightConnector1">
            <a:avLst/>
          </a:prstGeom>
          <a:noFill/>
          <a:ln w="9525" cap="flat" cmpd="sng">
            <a:solidFill>
              <a:srgbClr val="F7CAAC"/>
            </a:solidFill>
            <a:prstDash val="solid"/>
            <a:miter lim="800000"/>
            <a:headEnd type="none" w="sm" len="sm"/>
            <a:tailEnd type="none" w="sm" len="sm"/>
          </a:ln>
        </p:spPr>
      </p:cxnSp>
      <p:cxnSp>
        <p:nvCxnSpPr>
          <p:cNvPr id="324" name="Google Shape;324;p13"/>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pic>
        <p:nvPicPr>
          <p:cNvPr id="325" name="Google Shape;325;p13"/>
          <p:cNvPicPr preferRelativeResize="0"/>
          <p:nvPr/>
        </p:nvPicPr>
        <p:blipFill rotWithShape="1">
          <a:blip r:embed="rId3">
            <a:alphaModFix/>
          </a:blip>
          <a:srcRect/>
          <a:stretch/>
        </p:blipFill>
        <p:spPr>
          <a:xfrm>
            <a:off x="1202009" y="854782"/>
            <a:ext cx="5991798" cy="5536999"/>
          </a:xfrm>
          <a:prstGeom prst="rect">
            <a:avLst/>
          </a:prstGeom>
          <a:noFill/>
          <a:ln>
            <a:noFill/>
          </a:ln>
        </p:spPr>
      </p:pic>
      <p:pic>
        <p:nvPicPr>
          <p:cNvPr id="326" name="Google Shape;326;p13"/>
          <p:cNvPicPr preferRelativeResize="0"/>
          <p:nvPr/>
        </p:nvPicPr>
        <p:blipFill rotWithShape="1">
          <a:blip r:embed="rId4">
            <a:alphaModFix/>
          </a:blip>
          <a:srcRect r="38512"/>
          <a:stretch/>
        </p:blipFill>
        <p:spPr>
          <a:xfrm>
            <a:off x="7471713" y="854782"/>
            <a:ext cx="3929724" cy="3429472"/>
          </a:xfrm>
          <a:prstGeom prst="rect">
            <a:avLst/>
          </a:prstGeom>
          <a:noFill/>
          <a:ln>
            <a:noFill/>
          </a:ln>
        </p:spPr>
      </p:pic>
      <p:pic>
        <p:nvPicPr>
          <p:cNvPr id="327" name="Google Shape;327;p13"/>
          <p:cNvPicPr preferRelativeResize="0"/>
          <p:nvPr/>
        </p:nvPicPr>
        <p:blipFill rotWithShape="1">
          <a:blip r:embed="rId4">
            <a:alphaModFix/>
          </a:blip>
          <a:srcRect l="75180" t="3936" b="55118"/>
          <a:stretch/>
        </p:blipFill>
        <p:spPr>
          <a:xfrm>
            <a:off x="7668937" y="4391834"/>
            <a:ext cx="1784153" cy="1579431"/>
          </a:xfrm>
          <a:prstGeom prst="rect">
            <a:avLst/>
          </a:prstGeom>
          <a:noFill/>
          <a:ln>
            <a:noFill/>
          </a:ln>
        </p:spPr>
      </p:pic>
      <p:sp>
        <p:nvSpPr>
          <p:cNvPr id="328" name="Google Shape;328;p13"/>
          <p:cNvSpPr txBox="1"/>
          <p:nvPr/>
        </p:nvSpPr>
        <p:spPr>
          <a:xfrm>
            <a:off x="1445391" y="1039448"/>
            <a:ext cx="151330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게시판 </a:t>
            </a:r>
            <a:endParaRPr/>
          </a:p>
        </p:txBody>
      </p:sp>
      <p:sp>
        <p:nvSpPr>
          <p:cNvPr id="329" name="Google Shape;329;p13"/>
          <p:cNvSpPr txBox="1"/>
          <p:nvPr/>
        </p:nvSpPr>
        <p:spPr>
          <a:xfrm>
            <a:off x="6806285" y="1039447"/>
            <a:ext cx="151330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회원 </a:t>
            </a:r>
            <a:endParaRPr/>
          </a:p>
        </p:txBody>
      </p:sp>
      <p:sp>
        <p:nvSpPr>
          <p:cNvPr id="330" name="Google Shape;330;p13"/>
          <p:cNvSpPr txBox="1"/>
          <p:nvPr/>
        </p:nvSpPr>
        <p:spPr>
          <a:xfrm>
            <a:off x="6806285" y="4470119"/>
            <a:ext cx="151330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관리자</a:t>
            </a:r>
            <a:endParaRPr/>
          </a:p>
        </p:txBody>
      </p:sp>
      <p:sp>
        <p:nvSpPr>
          <p:cNvPr id="331" name="Google Shape;331;p13"/>
          <p:cNvSpPr txBox="1"/>
          <p:nvPr/>
        </p:nvSpPr>
        <p:spPr>
          <a:xfrm>
            <a:off x="7468838" y="6217421"/>
            <a:ext cx="4328716"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u="sng">
                <a:solidFill>
                  <a:srgbClr val="0070C0"/>
                </a:solidFill>
                <a:latin typeface="Malgun Gothic"/>
                <a:ea typeface="Malgun Gothic"/>
                <a:cs typeface="Malgun Gothic"/>
                <a:sym typeface="Malgun Gothic"/>
                <a:hlinkClick r:id="rId5">
                  <a:extLst>
                    <a:ext uri="{A12FA001-AC4F-418D-AE19-62706E023703}">
                      <ahyp:hlinkClr xmlns:ahyp="http://schemas.microsoft.com/office/drawing/2018/hyperlinkcolor" val="tx"/>
                    </a:ext>
                  </a:extLst>
                </a:hlinkClick>
              </a:rPr>
              <a:t>ER 다이어그램 링크</a:t>
            </a:r>
            <a:endParaRPr sz="1100" u="sng">
              <a:solidFill>
                <a:srgbClr val="0070C0"/>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4"/>
          <p:cNvPicPr preferRelativeResize="0"/>
          <p:nvPr/>
        </p:nvPicPr>
        <p:blipFill rotWithShape="1">
          <a:blip r:embed="rId3">
            <a:alphaModFix/>
          </a:blip>
          <a:srcRect/>
          <a:stretch/>
        </p:blipFill>
        <p:spPr>
          <a:xfrm>
            <a:off x="4318455" y="1063938"/>
            <a:ext cx="6300765" cy="5035950"/>
          </a:xfrm>
          <a:prstGeom prst="rect">
            <a:avLst/>
          </a:prstGeom>
          <a:noFill/>
          <a:ln>
            <a:noFill/>
          </a:ln>
        </p:spPr>
      </p:pic>
      <p:sp>
        <p:nvSpPr>
          <p:cNvPr id="337" name="Google Shape;337;p14"/>
          <p:cNvSpPr txBox="1"/>
          <p:nvPr/>
        </p:nvSpPr>
        <p:spPr>
          <a:xfrm>
            <a:off x="142974" y="133550"/>
            <a:ext cx="4175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02 프로젝트 설계 – 클래스 다이어그램</a:t>
            </a:r>
            <a:endParaRPr/>
          </a:p>
        </p:txBody>
      </p:sp>
      <p:cxnSp>
        <p:nvCxnSpPr>
          <p:cNvPr id="338" name="Google Shape;338;p14"/>
          <p:cNvCxnSpPr>
            <a:stCxn id="337" idx="3"/>
          </p:cNvCxnSpPr>
          <p:nvPr/>
        </p:nvCxnSpPr>
        <p:spPr>
          <a:xfrm rot="10800000" flipH="1">
            <a:off x="4318374" y="313700"/>
            <a:ext cx="7951800" cy="4500"/>
          </a:xfrm>
          <a:prstGeom prst="straightConnector1">
            <a:avLst/>
          </a:prstGeom>
          <a:noFill/>
          <a:ln w="9525" cap="flat" cmpd="sng">
            <a:solidFill>
              <a:srgbClr val="F7CAAC"/>
            </a:solidFill>
            <a:prstDash val="solid"/>
            <a:miter lim="800000"/>
            <a:headEnd type="none" w="sm" len="sm"/>
            <a:tailEnd type="none" w="sm" len="sm"/>
          </a:ln>
        </p:spPr>
      </p:cxnSp>
      <p:cxnSp>
        <p:nvCxnSpPr>
          <p:cNvPr id="339" name="Google Shape;339;p14"/>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340" name="Google Shape;340;p14"/>
          <p:cNvSpPr txBox="1"/>
          <p:nvPr/>
        </p:nvSpPr>
        <p:spPr>
          <a:xfrm>
            <a:off x="7468838" y="6217421"/>
            <a:ext cx="4328716"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u="sng">
                <a:solidFill>
                  <a:srgbClr val="0070C0"/>
                </a:solidFill>
                <a:latin typeface="Malgun Gothic"/>
                <a:ea typeface="Malgun Gothic"/>
                <a:cs typeface="Malgun Gothic"/>
                <a:sym typeface="Malgun Gothic"/>
                <a:hlinkClick r:id="rId4">
                  <a:extLst>
                    <a:ext uri="{A12FA001-AC4F-418D-AE19-62706E023703}">
                      <ahyp:hlinkClr xmlns:ahyp="http://schemas.microsoft.com/office/drawing/2018/hyperlinkcolor" val="tx"/>
                    </a:ext>
                  </a:extLst>
                </a:hlinkClick>
              </a:rPr>
              <a:t>클래스 다이어그램 전체 링크</a:t>
            </a:r>
            <a:endParaRPr sz="1100" u="sng">
              <a:solidFill>
                <a:srgbClr val="0070C0"/>
              </a:solidFill>
              <a:latin typeface="Malgun Gothic"/>
              <a:ea typeface="Malgun Gothic"/>
              <a:cs typeface="Malgun Gothic"/>
              <a:sym typeface="Malgun Gothic"/>
            </a:endParaRPr>
          </a:p>
        </p:txBody>
      </p:sp>
      <p:sp>
        <p:nvSpPr>
          <p:cNvPr id="341" name="Google Shape;341;p14"/>
          <p:cNvSpPr txBox="1"/>
          <p:nvPr/>
        </p:nvSpPr>
        <p:spPr>
          <a:xfrm>
            <a:off x="4083487" y="971135"/>
            <a:ext cx="151330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게시판 </a:t>
            </a:r>
            <a:endParaRPr/>
          </a:p>
        </p:txBody>
      </p:sp>
      <p:pic>
        <p:nvPicPr>
          <p:cNvPr id="342" name="Google Shape;342;p14"/>
          <p:cNvPicPr preferRelativeResize="0"/>
          <p:nvPr/>
        </p:nvPicPr>
        <p:blipFill rotWithShape="1">
          <a:blip r:embed="rId5">
            <a:alphaModFix/>
          </a:blip>
          <a:srcRect/>
          <a:stretch/>
        </p:blipFill>
        <p:spPr>
          <a:xfrm>
            <a:off x="1495298" y="3529363"/>
            <a:ext cx="1870071" cy="1940506"/>
          </a:xfrm>
          <a:prstGeom prst="rect">
            <a:avLst/>
          </a:prstGeom>
          <a:noFill/>
          <a:ln>
            <a:noFill/>
          </a:ln>
        </p:spPr>
      </p:pic>
      <p:sp>
        <p:nvSpPr>
          <p:cNvPr id="343" name="Google Shape;343;p14"/>
          <p:cNvSpPr txBox="1"/>
          <p:nvPr/>
        </p:nvSpPr>
        <p:spPr>
          <a:xfrm>
            <a:off x="1387588" y="971136"/>
            <a:ext cx="151330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메인 </a:t>
            </a:r>
            <a:endParaRPr/>
          </a:p>
        </p:txBody>
      </p:sp>
      <p:grpSp>
        <p:nvGrpSpPr>
          <p:cNvPr id="344" name="Google Shape;344;p14"/>
          <p:cNvGrpSpPr/>
          <p:nvPr/>
        </p:nvGrpSpPr>
        <p:grpSpPr>
          <a:xfrm>
            <a:off x="1631120" y="1601266"/>
            <a:ext cx="1628980" cy="1751800"/>
            <a:chOff x="1631120" y="1601266"/>
            <a:chExt cx="1628980" cy="1751800"/>
          </a:xfrm>
        </p:grpSpPr>
        <p:pic>
          <p:nvPicPr>
            <p:cNvPr id="345" name="Google Shape;345;p14"/>
            <p:cNvPicPr preferRelativeResize="0"/>
            <p:nvPr/>
          </p:nvPicPr>
          <p:blipFill rotWithShape="1">
            <a:blip r:embed="rId6">
              <a:alphaModFix/>
            </a:blip>
            <a:srcRect/>
            <a:stretch/>
          </p:blipFill>
          <p:spPr>
            <a:xfrm>
              <a:off x="1631120" y="1601266"/>
              <a:ext cx="1628980" cy="1751800"/>
            </a:xfrm>
            <a:prstGeom prst="rect">
              <a:avLst/>
            </a:prstGeom>
            <a:noFill/>
            <a:ln>
              <a:noFill/>
            </a:ln>
          </p:spPr>
        </p:pic>
        <p:sp>
          <p:nvSpPr>
            <p:cNvPr id="346" name="Google Shape;346;p14"/>
            <p:cNvSpPr/>
            <p:nvPr/>
          </p:nvSpPr>
          <p:spPr>
            <a:xfrm>
              <a:off x="1699811" y="1694049"/>
              <a:ext cx="1474395" cy="1578770"/>
            </a:xfrm>
            <a:prstGeom prst="rect">
              <a:avLst/>
            </a:prstGeom>
            <a:noFill/>
            <a:ln w="12700" cap="flat" cmpd="sng">
              <a:solidFill>
                <a:srgbClr val="374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5"/>
          <p:cNvSpPr txBox="1"/>
          <p:nvPr/>
        </p:nvSpPr>
        <p:spPr>
          <a:xfrm>
            <a:off x="142974" y="133550"/>
            <a:ext cx="3549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02 프로젝트 설계 – 개발 규칙</a:t>
            </a:r>
            <a:endParaRPr/>
          </a:p>
        </p:txBody>
      </p:sp>
      <p:cxnSp>
        <p:nvCxnSpPr>
          <p:cNvPr id="353" name="Google Shape;353;p15"/>
          <p:cNvCxnSpPr>
            <a:stCxn id="352" idx="3"/>
          </p:cNvCxnSpPr>
          <p:nvPr/>
        </p:nvCxnSpPr>
        <p:spPr>
          <a:xfrm rot="10800000" flipH="1">
            <a:off x="3692574" y="313700"/>
            <a:ext cx="8612400" cy="4500"/>
          </a:xfrm>
          <a:prstGeom prst="straightConnector1">
            <a:avLst/>
          </a:prstGeom>
          <a:noFill/>
          <a:ln w="9525" cap="flat" cmpd="sng">
            <a:solidFill>
              <a:srgbClr val="F7CAAC"/>
            </a:solidFill>
            <a:prstDash val="solid"/>
            <a:miter lim="800000"/>
            <a:headEnd type="none" w="sm" len="sm"/>
            <a:tailEnd type="none" w="sm" len="sm"/>
          </a:ln>
        </p:spPr>
      </p:cxnSp>
      <p:cxnSp>
        <p:nvCxnSpPr>
          <p:cNvPr id="354" name="Google Shape;354;p15"/>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pic>
        <p:nvPicPr>
          <p:cNvPr id="355" name="Google Shape;355;p15" descr="텍스트, 테이블웨어이(가) 표시된 사진&#10;&#10;자동 생성된 설명"/>
          <p:cNvPicPr preferRelativeResize="0"/>
          <p:nvPr/>
        </p:nvPicPr>
        <p:blipFill rotWithShape="1">
          <a:blip r:embed="rId3">
            <a:alphaModFix/>
          </a:blip>
          <a:srcRect/>
          <a:stretch/>
        </p:blipFill>
        <p:spPr>
          <a:xfrm>
            <a:off x="2770535" y="1522594"/>
            <a:ext cx="2083580" cy="570901"/>
          </a:xfrm>
          <a:prstGeom prst="rect">
            <a:avLst/>
          </a:prstGeom>
          <a:noFill/>
          <a:ln>
            <a:noFill/>
          </a:ln>
        </p:spPr>
      </p:pic>
      <p:sp>
        <p:nvSpPr>
          <p:cNvPr id="356" name="Google Shape;356;p15"/>
          <p:cNvSpPr txBox="1"/>
          <p:nvPr/>
        </p:nvSpPr>
        <p:spPr>
          <a:xfrm>
            <a:off x="2804014" y="4518984"/>
            <a:ext cx="2409840" cy="95757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250"/>
              <a:buFont typeface="Arial"/>
              <a:buChar char="-"/>
            </a:pPr>
            <a:r>
              <a:rPr lang="ko-KR" sz="1250">
                <a:solidFill>
                  <a:schemeClr val="dk1"/>
                </a:solidFill>
                <a:latin typeface="Arial"/>
                <a:ea typeface="Arial"/>
                <a:cs typeface="Arial"/>
                <a:sym typeface="Arial"/>
              </a:rPr>
              <a:t> 주황색 #ff914d</a:t>
            </a:r>
            <a:endParaRPr/>
          </a:p>
          <a:p>
            <a:pPr marL="285750" marR="0" lvl="0" indent="-285750" algn="l" rtl="0">
              <a:lnSpc>
                <a:spcPct val="150000"/>
              </a:lnSpc>
              <a:spcBef>
                <a:spcPts val="0"/>
              </a:spcBef>
              <a:spcAft>
                <a:spcPts val="0"/>
              </a:spcAft>
              <a:buClr>
                <a:schemeClr val="dk1"/>
              </a:buClr>
              <a:buSzPts val="1250"/>
              <a:buFont typeface="Arial"/>
              <a:buChar char="-"/>
            </a:pPr>
            <a:r>
              <a:rPr lang="ko-KR" sz="1250">
                <a:solidFill>
                  <a:schemeClr val="dk1"/>
                </a:solidFill>
                <a:latin typeface="Arial"/>
                <a:ea typeface="Arial"/>
                <a:cs typeface="Arial"/>
                <a:sym typeface="Arial"/>
              </a:rPr>
              <a:t> 진한주황색 #e06034</a:t>
            </a:r>
            <a:endParaRPr/>
          </a:p>
          <a:p>
            <a:pPr marL="285750" marR="0" lvl="0" indent="-285750" algn="l" rtl="0">
              <a:lnSpc>
                <a:spcPct val="150000"/>
              </a:lnSpc>
              <a:spcBef>
                <a:spcPts val="0"/>
              </a:spcBef>
              <a:spcAft>
                <a:spcPts val="0"/>
              </a:spcAft>
              <a:buClr>
                <a:schemeClr val="dk1"/>
              </a:buClr>
              <a:buSzPts val="1250"/>
              <a:buFont typeface="Arial"/>
              <a:buChar char="-"/>
            </a:pPr>
            <a:r>
              <a:rPr lang="ko-KR" sz="1250">
                <a:solidFill>
                  <a:schemeClr val="dk1"/>
                </a:solidFill>
                <a:latin typeface="Arial"/>
                <a:ea typeface="Arial"/>
                <a:cs typeface="Arial"/>
                <a:sym typeface="Arial"/>
              </a:rPr>
              <a:t> 파란색 #284da1</a:t>
            </a:r>
            <a:endParaRPr/>
          </a:p>
        </p:txBody>
      </p:sp>
      <p:sp>
        <p:nvSpPr>
          <p:cNvPr id="357" name="Google Shape;357;p15"/>
          <p:cNvSpPr txBox="1"/>
          <p:nvPr/>
        </p:nvSpPr>
        <p:spPr>
          <a:xfrm>
            <a:off x="1814219" y="1683461"/>
            <a:ext cx="151330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로고 </a:t>
            </a:r>
            <a:endParaRPr/>
          </a:p>
        </p:txBody>
      </p:sp>
      <p:sp>
        <p:nvSpPr>
          <p:cNvPr id="358" name="Google Shape;358;p15"/>
          <p:cNvSpPr txBox="1"/>
          <p:nvPr/>
        </p:nvSpPr>
        <p:spPr>
          <a:xfrm>
            <a:off x="1818620" y="2672555"/>
            <a:ext cx="241371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사용자 기본 이미지</a:t>
            </a:r>
            <a:endParaRPr/>
          </a:p>
        </p:txBody>
      </p:sp>
      <p:sp>
        <p:nvSpPr>
          <p:cNvPr id="359" name="Google Shape;359;p15"/>
          <p:cNvSpPr txBox="1"/>
          <p:nvPr/>
        </p:nvSpPr>
        <p:spPr>
          <a:xfrm>
            <a:off x="1811929" y="4553275"/>
            <a:ext cx="1626746"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주요 색상</a:t>
            </a:r>
            <a:endParaRPr/>
          </a:p>
        </p:txBody>
      </p:sp>
      <p:sp>
        <p:nvSpPr>
          <p:cNvPr id="360" name="Google Shape;360;p15"/>
          <p:cNvSpPr/>
          <p:nvPr/>
        </p:nvSpPr>
        <p:spPr>
          <a:xfrm>
            <a:off x="3692527" y="2670897"/>
            <a:ext cx="463856" cy="463856"/>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Malgun Gothic"/>
              <a:ea typeface="Malgun Gothic"/>
              <a:cs typeface="Malgun Gothic"/>
              <a:sym typeface="Malgun Gothic"/>
            </a:endParaRPr>
          </a:p>
        </p:txBody>
      </p:sp>
      <p:pic>
        <p:nvPicPr>
          <p:cNvPr id="361" name="Google Shape;361;p15"/>
          <p:cNvPicPr preferRelativeResize="0"/>
          <p:nvPr/>
        </p:nvPicPr>
        <p:blipFill rotWithShape="1">
          <a:blip r:embed="rId4">
            <a:alphaModFix/>
          </a:blip>
          <a:srcRect/>
          <a:stretch/>
        </p:blipFill>
        <p:spPr>
          <a:xfrm>
            <a:off x="3757514" y="2727730"/>
            <a:ext cx="349872" cy="349872"/>
          </a:xfrm>
          <a:prstGeom prst="rect">
            <a:avLst/>
          </a:prstGeom>
          <a:noFill/>
          <a:ln>
            <a:noFill/>
          </a:ln>
        </p:spPr>
      </p:pic>
      <p:sp>
        <p:nvSpPr>
          <p:cNvPr id="362" name="Google Shape;362;p15"/>
          <p:cNvSpPr txBox="1"/>
          <p:nvPr/>
        </p:nvSpPr>
        <p:spPr>
          <a:xfrm>
            <a:off x="1819965" y="3562559"/>
            <a:ext cx="241371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관리자 기본 이미지</a:t>
            </a:r>
            <a:endParaRPr/>
          </a:p>
        </p:txBody>
      </p:sp>
      <p:sp>
        <p:nvSpPr>
          <p:cNvPr id="363" name="Google Shape;363;p15"/>
          <p:cNvSpPr/>
          <p:nvPr/>
        </p:nvSpPr>
        <p:spPr>
          <a:xfrm>
            <a:off x="4401824" y="4642764"/>
            <a:ext cx="165600" cy="166501"/>
          </a:xfrm>
          <a:prstGeom prst="rect">
            <a:avLst/>
          </a:prstGeom>
          <a:solidFill>
            <a:srgbClr val="FF914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914D"/>
              </a:solidFill>
              <a:latin typeface="Malgun Gothic"/>
              <a:ea typeface="Malgun Gothic"/>
              <a:cs typeface="Malgun Gothic"/>
              <a:sym typeface="Malgun Gothic"/>
            </a:endParaRPr>
          </a:p>
        </p:txBody>
      </p:sp>
      <p:sp>
        <p:nvSpPr>
          <p:cNvPr id="364" name="Google Shape;364;p15"/>
          <p:cNvSpPr/>
          <p:nvPr/>
        </p:nvSpPr>
        <p:spPr>
          <a:xfrm>
            <a:off x="4726799" y="4933276"/>
            <a:ext cx="165600" cy="166501"/>
          </a:xfrm>
          <a:prstGeom prst="rect">
            <a:avLst/>
          </a:prstGeom>
          <a:solidFill>
            <a:srgbClr val="E060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5" name="Google Shape;365;p15"/>
          <p:cNvSpPr/>
          <p:nvPr/>
        </p:nvSpPr>
        <p:spPr>
          <a:xfrm>
            <a:off x="4432242" y="5229932"/>
            <a:ext cx="165600" cy="166501"/>
          </a:xfrm>
          <a:prstGeom prst="rect">
            <a:avLst/>
          </a:prstGeom>
          <a:solidFill>
            <a:srgbClr val="284DA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6" name="Google Shape;366;p15"/>
          <p:cNvSpPr txBox="1"/>
          <p:nvPr/>
        </p:nvSpPr>
        <p:spPr>
          <a:xfrm>
            <a:off x="6250737" y="1629295"/>
            <a:ext cx="151330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네이밍 </a:t>
            </a:r>
            <a:endParaRPr/>
          </a:p>
        </p:txBody>
      </p:sp>
      <p:sp>
        <p:nvSpPr>
          <p:cNvPr id="367" name="Google Shape;367;p15"/>
          <p:cNvSpPr txBox="1"/>
          <p:nvPr/>
        </p:nvSpPr>
        <p:spPr>
          <a:xfrm>
            <a:off x="6241606" y="1905780"/>
            <a:ext cx="4032672" cy="6574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300"/>
              <a:buFont typeface="Arial"/>
              <a:buChar char="-"/>
            </a:pPr>
            <a:r>
              <a:rPr lang="ko-KR" sz="1300">
                <a:solidFill>
                  <a:schemeClr val="dk1"/>
                </a:solidFill>
                <a:latin typeface="Arial"/>
                <a:ea typeface="Arial"/>
                <a:cs typeface="Arial"/>
                <a:sym typeface="Arial"/>
              </a:rPr>
              <a:t>변수, 메소드 : 첫문자 소문자 다음 단어 대문자</a:t>
            </a:r>
            <a:endParaRPr sz="130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1300"/>
              <a:buFont typeface="Arial"/>
              <a:buChar char="-"/>
            </a:pPr>
            <a:r>
              <a:rPr lang="ko-KR" sz="1300">
                <a:solidFill>
                  <a:schemeClr val="dk1"/>
                </a:solidFill>
                <a:latin typeface="Arial"/>
                <a:ea typeface="Arial"/>
                <a:cs typeface="Arial"/>
                <a:sym typeface="Arial"/>
              </a:rPr>
              <a:t>클래스 : 단어마다 대문자</a:t>
            </a:r>
            <a:endParaRPr sz="1300">
              <a:solidFill>
                <a:schemeClr val="dk1"/>
              </a:solidFill>
              <a:latin typeface="Arial"/>
              <a:ea typeface="Arial"/>
              <a:cs typeface="Arial"/>
              <a:sym typeface="Arial"/>
            </a:endParaRPr>
          </a:p>
        </p:txBody>
      </p:sp>
      <p:sp>
        <p:nvSpPr>
          <p:cNvPr id="368" name="Google Shape;368;p15"/>
          <p:cNvSpPr txBox="1"/>
          <p:nvPr/>
        </p:nvSpPr>
        <p:spPr>
          <a:xfrm>
            <a:off x="6250737" y="3041562"/>
            <a:ext cx="151330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프로젝트 통합 </a:t>
            </a:r>
            <a:endParaRPr/>
          </a:p>
        </p:txBody>
      </p:sp>
      <p:sp>
        <p:nvSpPr>
          <p:cNvPr id="369" name="Google Shape;369;p15"/>
          <p:cNvSpPr txBox="1"/>
          <p:nvPr/>
        </p:nvSpPr>
        <p:spPr>
          <a:xfrm>
            <a:off x="6251027" y="3314149"/>
            <a:ext cx="2409840" cy="6574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300"/>
              <a:buFont typeface="Arial"/>
              <a:buChar char="-"/>
            </a:pPr>
            <a:r>
              <a:rPr lang="ko-KR" sz="1300">
                <a:solidFill>
                  <a:schemeClr val="dk1"/>
                </a:solidFill>
                <a:latin typeface="Arial"/>
                <a:ea typeface="Arial"/>
                <a:cs typeface="Arial"/>
                <a:sym typeface="Arial"/>
              </a:rPr>
              <a:t>깃허브를 통한 통합</a:t>
            </a:r>
            <a:endParaRPr sz="130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1300"/>
              <a:buFont typeface="Arial"/>
              <a:buChar char="-"/>
            </a:pPr>
            <a:r>
              <a:rPr lang="ko-KR" sz="1300">
                <a:solidFill>
                  <a:schemeClr val="dk1"/>
                </a:solidFill>
                <a:latin typeface="Arial"/>
                <a:ea typeface="Arial"/>
                <a:cs typeface="Arial"/>
                <a:sym typeface="Arial"/>
              </a:rPr>
              <a:t>커밋 사항 공유</a:t>
            </a:r>
            <a:endParaRPr sz="1300">
              <a:solidFill>
                <a:schemeClr val="dk1"/>
              </a:solidFill>
              <a:latin typeface="Arial"/>
              <a:ea typeface="Arial"/>
              <a:cs typeface="Arial"/>
              <a:sym typeface="Arial"/>
            </a:endParaRPr>
          </a:p>
        </p:txBody>
      </p:sp>
      <p:sp>
        <p:nvSpPr>
          <p:cNvPr id="370" name="Google Shape;370;p15"/>
          <p:cNvSpPr txBox="1"/>
          <p:nvPr/>
        </p:nvSpPr>
        <p:spPr>
          <a:xfrm>
            <a:off x="6250737" y="4480063"/>
            <a:ext cx="151330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500">
                <a:solidFill>
                  <a:schemeClr val="dk1"/>
                </a:solidFill>
                <a:latin typeface="Arial"/>
                <a:ea typeface="Arial"/>
                <a:cs typeface="Arial"/>
                <a:sym typeface="Arial"/>
              </a:rPr>
              <a:t>소통</a:t>
            </a:r>
            <a:endParaRPr/>
          </a:p>
        </p:txBody>
      </p:sp>
      <p:sp>
        <p:nvSpPr>
          <p:cNvPr id="371" name="Google Shape;371;p15"/>
          <p:cNvSpPr txBox="1"/>
          <p:nvPr/>
        </p:nvSpPr>
        <p:spPr>
          <a:xfrm>
            <a:off x="6250736" y="4746438"/>
            <a:ext cx="4318754" cy="6574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300"/>
              <a:buFont typeface="Arial"/>
              <a:buChar char="-"/>
            </a:pPr>
            <a:r>
              <a:rPr lang="ko-KR" sz="1300">
                <a:solidFill>
                  <a:schemeClr val="dk1"/>
                </a:solidFill>
                <a:latin typeface="Arial"/>
                <a:ea typeface="Arial"/>
                <a:cs typeface="Arial"/>
                <a:sym typeface="Arial"/>
              </a:rPr>
              <a:t>어려운 내용이 있으면 팀원들과 공유하여 함께 수행하기</a:t>
            </a:r>
            <a:endParaRPr sz="130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1300"/>
              <a:buFont typeface="Arial"/>
              <a:buChar char="-"/>
            </a:pPr>
            <a:r>
              <a:rPr lang="ko-KR" sz="1300">
                <a:solidFill>
                  <a:schemeClr val="dk1"/>
                </a:solidFill>
                <a:latin typeface="Arial"/>
                <a:ea typeface="Arial"/>
                <a:cs typeface="Arial"/>
                <a:sym typeface="Arial"/>
              </a:rPr>
              <a:t>팀원의 의견과 코드를 존중하기</a:t>
            </a:r>
            <a:endParaRPr sz="1300">
              <a:solidFill>
                <a:schemeClr val="dk1"/>
              </a:solidFill>
              <a:latin typeface="Arial"/>
              <a:ea typeface="Arial"/>
              <a:cs typeface="Arial"/>
              <a:sym typeface="Arial"/>
            </a:endParaRPr>
          </a:p>
        </p:txBody>
      </p:sp>
      <p:pic>
        <p:nvPicPr>
          <p:cNvPr id="372" name="Google Shape;372;p15"/>
          <p:cNvPicPr preferRelativeResize="0"/>
          <p:nvPr/>
        </p:nvPicPr>
        <p:blipFill rotWithShape="1">
          <a:blip r:embed="rId5">
            <a:alphaModFix/>
          </a:blip>
          <a:srcRect/>
          <a:stretch/>
        </p:blipFill>
        <p:spPr>
          <a:xfrm>
            <a:off x="3756143" y="3653189"/>
            <a:ext cx="350964" cy="350964"/>
          </a:xfrm>
          <a:prstGeom prst="rect">
            <a:avLst/>
          </a:prstGeom>
          <a:noFill/>
          <a:ln>
            <a:noFill/>
          </a:ln>
        </p:spPr>
      </p:pic>
      <p:sp>
        <p:nvSpPr>
          <p:cNvPr id="373" name="Google Shape;373;p15"/>
          <p:cNvSpPr/>
          <p:nvPr/>
        </p:nvSpPr>
        <p:spPr>
          <a:xfrm>
            <a:off x="3692527" y="3589053"/>
            <a:ext cx="463856" cy="463856"/>
          </a:xfrm>
          <a:prstGeom prst="ellipse">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pSp>
        <p:nvGrpSpPr>
          <p:cNvPr id="379" name="Google Shape;379;p16"/>
          <p:cNvGrpSpPr/>
          <p:nvPr/>
        </p:nvGrpSpPr>
        <p:grpSpPr>
          <a:xfrm>
            <a:off x="-134224" y="0"/>
            <a:ext cx="12326138" cy="6857780"/>
            <a:chOff x="-134224" y="0"/>
            <a:chExt cx="12326138" cy="6857780"/>
          </a:xfrm>
        </p:grpSpPr>
        <p:pic>
          <p:nvPicPr>
            <p:cNvPr id="380" name="Google Shape;380;p16" descr="preencoded.png"/>
            <p:cNvPicPr preferRelativeResize="0"/>
            <p:nvPr/>
          </p:nvPicPr>
          <p:blipFill rotWithShape="1">
            <a:blip r:embed="rId3">
              <a:alphaModFix/>
            </a:blip>
            <a:srcRect b="6379"/>
            <a:stretch/>
          </p:blipFill>
          <p:spPr>
            <a:xfrm>
              <a:off x="306" y="0"/>
              <a:ext cx="12191608" cy="6420557"/>
            </a:xfrm>
            <a:prstGeom prst="rect">
              <a:avLst/>
            </a:prstGeom>
            <a:noFill/>
            <a:ln>
              <a:noFill/>
            </a:ln>
          </p:spPr>
        </p:pic>
        <p:sp>
          <p:nvSpPr>
            <p:cNvPr id="381" name="Google Shape;381;p16"/>
            <p:cNvSpPr/>
            <p:nvPr/>
          </p:nvSpPr>
          <p:spPr>
            <a:xfrm>
              <a:off x="-134224" y="6325755"/>
              <a:ext cx="12326138" cy="532025"/>
            </a:xfrm>
            <a:prstGeom prst="rect">
              <a:avLst/>
            </a:prstGeom>
            <a:solidFill>
              <a:srgbClr val="3433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50">
                <a:solidFill>
                  <a:srgbClr val="FFFFFF"/>
                </a:solidFill>
                <a:latin typeface="Calibri"/>
                <a:ea typeface="Calibri"/>
                <a:cs typeface="Calibri"/>
                <a:sym typeface="Calibri"/>
              </a:endParaRPr>
            </a:p>
          </p:txBody>
        </p:sp>
        <p:sp>
          <p:nvSpPr>
            <p:cNvPr id="382" name="Google Shape;382;p16"/>
            <p:cNvSpPr/>
            <p:nvPr/>
          </p:nvSpPr>
          <p:spPr>
            <a:xfrm>
              <a:off x="-134223" y="5113104"/>
              <a:ext cx="5059053" cy="1425756"/>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50">
                <a:solidFill>
                  <a:srgbClr val="FFFFFF"/>
                </a:solidFill>
                <a:latin typeface="Calibri"/>
                <a:ea typeface="Calibri"/>
                <a:cs typeface="Calibri"/>
                <a:sym typeface="Calibri"/>
              </a:endParaRPr>
            </a:p>
          </p:txBody>
        </p:sp>
        <p:sp>
          <p:nvSpPr>
            <p:cNvPr id="383" name="Google Shape;383;p16"/>
            <p:cNvSpPr txBox="1"/>
            <p:nvPr/>
          </p:nvSpPr>
          <p:spPr>
            <a:xfrm>
              <a:off x="6591976" y="1411297"/>
              <a:ext cx="4855962" cy="4730526"/>
            </a:xfrm>
            <a:prstGeom prst="rect">
              <a:avLst/>
            </a:prstGeom>
            <a:solidFill>
              <a:srgbClr val="343332"/>
            </a:solidFill>
            <a:ln>
              <a:noFill/>
            </a:ln>
          </p:spPr>
          <p:txBody>
            <a:bodyPr spcFirstLastPara="1" wrap="square" lIns="91425" tIns="45700" rIns="91425" bIns="45700" anchor="t" anchorCtr="0">
              <a:spAutoFit/>
            </a:bodyPr>
            <a:lstStyle/>
            <a:p>
              <a:pPr marL="285750" marR="0" lvl="0" indent="-146050" algn="l" rtl="0">
                <a:lnSpc>
                  <a:spcPct val="200000"/>
                </a:lnSpc>
                <a:spcBef>
                  <a:spcPts val="0"/>
                </a:spcBef>
                <a:spcAft>
                  <a:spcPts val="0"/>
                </a:spcAft>
                <a:buClr>
                  <a:schemeClr val="dk1"/>
                </a:buClr>
                <a:buSzPts val="2200"/>
                <a:buFont typeface="Arial"/>
                <a:buNone/>
              </a:pPr>
              <a:endParaRPr sz="22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200"/>
                <a:buFont typeface="Arial"/>
                <a:buChar char="-"/>
              </a:pPr>
              <a:r>
                <a:rPr lang="ko-KR" sz="2200">
                  <a:solidFill>
                    <a:schemeClr val="lt1"/>
                  </a:solidFill>
                  <a:latin typeface="Arial"/>
                  <a:ea typeface="Arial"/>
                  <a:cs typeface="Arial"/>
                  <a:sym typeface="Arial"/>
                </a:rPr>
                <a:t>개발 환경</a:t>
              </a:r>
              <a:endParaRPr sz="22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200"/>
                <a:buFont typeface="Arial"/>
                <a:buChar char="-"/>
              </a:pPr>
              <a:r>
                <a:rPr lang="ko-KR" sz="2200">
                  <a:solidFill>
                    <a:schemeClr val="lt1"/>
                  </a:solidFill>
                  <a:latin typeface="Arial"/>
                  <a:ea typeface="Arial"/>
                  <a:cs typeface="Arial"/>
                  <a:sym typeface="Arial"/>
                </a:rPr>
                <a:t>프로젝트 협업 과정</a:t>
              </a:r>
              <a:endParaRPr sz="22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200"/>
                <a:buFont typeface="Arial"/>
                <a:buChar char="-"/>
              </a:pPr>
              <a:r>
                <a:rPr lang="ko-KR" sz="2200">
                  <a:solidFill>
                    <a:schemeClr val="lt1"/>
                  </a:solidFill>
                  <a:latin typeface="Arial"/>
                  <a:ea typeface="Arial"/>
                  <a:cs typeface="Arial"/>
                  <a:sym typeface="Arial"/>
                </a:rPr>
                <a:t>구현 기능</a:t>
              </a:r>
              <a:endParaRPr sz="22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200"/>
                <a:buFont typeface="Arial"/>
                <a:buChar char="-"/>
              </a:pPr>
              <a:r>
                <a:rPr lang="ko-KR" sz="2200">
                  <a:solidFill>
                    <a:schemeClr val="lt1"/>
                  </a:solidFill>
                  <a:latin typeface="Arial"/>
                  <a:ea typeface="Arial"/>
                  <a:cs typeface="Arial"/>
                  <a:sym typeface="Arial"/>
                </a:rPr>
                <a:t>프로젝트 시연</a:t>
              </a:r>
              <a:endParaRPr sz="2200">
                <a:solidFill>
                  <a:schemeClr val="lt1"/>
                </a:solidFill>
                <a:latin typeface="Arial"/>
                <a:ea typeface="Arial"/>
                <a:cs typeface="Arial"/>
                <a:sym typeface="Arial"/>
              </a:endParaRPr>
            </a:p>
            <a:p>
              <a:pPr marL="285750" marR="0" lvl="0" indent="-146050" algn="l" rtl="0">
                <a:lnSpc>
                  <a:spcPct val="200000"/>
                </a:lnSpc>
                <a:spcBef>
                  <a:spcPts val="0"/>
                </a:spcBef>
                <a:spcAft>
                  <a:spcPts val="0"/>
                </a:spcAft>
                <a:buClr>
                  <a:schemeClr val="dk1"/>
                </a:buClr>
                <a:buSzPts val="2200"/>
                <a:buFont typeface="Arial"/>
                <a:buNone/>
              </a:pPr>
              <a:endParaRPr sz="2200">
                <a:solidFill>
                  <a:schemeClr val="lt1"/>
                </a:solidFill>
                <a:latin typeface="Arial"/>
                <a:ea typeface="Arial"/>
                <a:cs typeface="Arial"/>
                <a:sym typeface="Arial"/>
              </a:endParaRPr>
            </a:p>
            <a:p>
              <a:pPr marL="0" marR="0" lvl="0" indent="0" algn="l" rtl="0">
                <a:lnSpc>
                  <a:spcPct val="200000"/>
                </a:lnSpc>
                <a:spcBef>
                  <a:spcPts val="0"/>
                </a:spcBef>
                <a:spcAft>
                  <a:spcPts val="0"/>
                </a:spcAft>
                <a:buNone/>
              </a:pPr>
              <a:endParaRPr sz="2200">
                <a:solidFill>
                  <a:schemeClr val="lt1"/>
                </a:solidFill>
                <a:latin typeface="Arial"/>
                <a:ea typeface="Arial"/>
                <a:cs typeface="Arial"/>
                <a:sym typeface="Arial"/>
              </a:endParaRPr>
            </a:p>
          </p:txBody>
        </p:sp>
        <p:sp>
          <p:nvSpPr>
            <p:cNvPr id="384" name="Google Shape;384;p16"/>
            <p:cNvSpPr/>
            <p:nvPr/>
          </p:nvSpPr>
          <p:spPr>
            <a:xfrm>
              <a:off x="693168" y="2503322"/>
              <a:ext cx="3792070" cy="1981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85" name="Google Shape;385;p16"/>
            <p:cNvSpPr txBox="1"/>
            <p:nvPr/>
          </p:nvSpPr>
          <p:spPr>
            <a:xfrm>
              <a:off x="1257581" y="2890391"/>
              <a:ext cx="300612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3200">
                  <a:solidFill>
                    <a:schemeClr val="dk1"/>
                  </a:solidFill>
                  <a:latin typeface="Arial"/>
                  <a:ea typeface="Arial"/>
                  <a:cs typeface="Arial"/>
                  <a:sym typeface="Arial"/>
                </a:rPr>
                <a:t>03</a:t>
              </a:r>
              <a:endParaRPr/>
            </a:p>
            <a:p>
              <a:pPr marL="0" marR="0" lvl="0" indent="0" algn="l" rtl="0">
                <a:spcBef>
                  <a:spcPts val="0"/>
                </a:spcBef>
                <a:spcAft>
                  <a:spcPts val="0"/>
                </a:spcAft>
                <a:buNone/>
              </a:pPr>
              <a:r>
                <a:rPr lang="ko-KR" sz="3200">
                  <a:solidFill>
                    <a:schemeClr val="dk1"/>
                  </a:solidFill>
                  <a:latin typeface="Arial"/>
                  <a:ea typeface="Arial"/>
                  <a:cs typeface="Arial"/>
                  <a:sym typeface="Arial"/>
                </a:rPr>
                <a:t>프로젝트 구현</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7"/>
          <p:cNvSpPr/>
          <p:nvPr/>
        </p:nvSpPr>
        <p:spPr>
          <a:xfrm>
            <a:off x="2420934" y="1615840"/>
            <a:ext cx="1847351" cy="607540"/>
          </a:xfrm>
          <a:prstGeom prst="rect">
            <a:avLst/>
          </a:prstGeom>
          <a:solidFill>
            <a:srgbClr val="343332"/>
          </a:soli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a:solidFill>
                  <a:schemeClr val="lt1"/>
                </a:solidFill>
                <a:latin typeface="Arial Black"/>
                <a:ea typeface="Arial Black"/>
                <a:cs typeface="Arial Black"/>
                <a:sym typeface="Arial Black"/>
              </a:rPr>
              <a:t>Language</a:t>
            </a:r>
            <a:endParaRPr sz="1400" b="1">
              <a:solidFill>
                <a:schemeClr val="lt1"/>
              </a:solidFill>
              <a:latin typeface="Arial Black"/>
              <a:ea typeface="Arial Black"/>
              <a:cs typeface="Arial Black"/>
              <a:sym typeface="Arial Black"/>
            </a:endParaRPr>
          </a:p>
        </p:txBody>
      </p:sp>
      <p:sp>
        <p:nvSpPr>
          <p:cNvPr id="391" name="Google Shape;391;p17"/>
          <p:cNvSpPr/>
          <p:nvPr/>
        </p:nvSpPr>
        <p:spPr>
          <a:xfrm>
            <a:off x="5176424" y="1615842"/>
            <a:ext cx="1847351" cy="607540"/>
          </a:xfrm>
          <a:prstGeom prst="rect">
            <a:avLst/>
          </a:prstGeom>
          <a:solidFill>
            <a:srgbClr val="343332"/>
          </a:soli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a:solidFill>
                  <a:schemeClr val="lt1"/>
                </a:solidFill>
                <a:latin typeface="Arial Black"/>
                <a:ea typeface="Arial Black"/>
                <a:cs typeface="Arial Black"/>
                <a:sym typeface="Arial Black"/>
              </a:rPr>
              <a:t>Framework</a:t>
            </a:r>
            <a:endParaRPr sz="1400" b="1">
              <a:solidFill>
                <a:schemeClr val="lt1"/>
              </a:solidFill>
              <a:latin typeface="Arial Black"/>
              <a:ea typeface="Arial Black"/>
              <a:cs typeface="Arial Black"/>
              <a:sym typeface="Arial Black"/>
            </a:endParaRPr>
          </a:p>
        </p:txBody>
      </p:sp>
      <p:sp>
        <p:nvSpPr>
          <p:cNvPr id="392" name="Google Shape;392;p17"/>
          <p:cNvSpPr/>
          <p:nvPr/>
        </p:nvSpPr>
        <p:spPr>
          <a:xfrm>
            <a:off x="7939293" y="4232641"/>
            <a:ext cx="1847351" cy="607540"/>
          </a:xfrm>
          <a:prstGeom prst="rect">
            <a:avLst/>
          </a:prstGeom>
          <a:solidFill>
            <a:srgbClr val="343332"/>
          </a:soli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a:solidFill>
                  <a:schemeClr val="lt1"/>
                </a:solidFill>
                <a:latin typeface="Arial Black"/>
                <a:ea typeface="Arial Black"/>
                <a:cs typeface="Arial Black"/>
                <a:sym typeface="Arial Black"/>
              </a:rPr>
              <a:t>API</a:t>
            </a:r>
            <a:endParaRPr sz="1400" b="1">
              <a:solidFill>
                <a:schemeClr val="lt1"/>
              </a:solidFill>
              <a:latin typeface="Arial Black"/>
              <a:ea typeface="Arial Black"/>
              <a:cs typeface="Arial Black"/>
              <a:sym typeface="Arial Black"/>
            </a:endParaRPr>
          </a:p>
        </p:txBody>
      </p:sp>
      <p:sp>
        <p:nvSpPr>
          <p:cNvPr id="393" name="Google Shape;393;p17"/>
          <p:cNvSpPr/>
          <p:nvPr/>
        </p:nvSpPr>
        <p:spPr>
          <a:xfrm>
            <a:off x="7939306" y="1615842"/>
            <a:ext cx="1847351" cy="607540"/>
          </a:xfrm>
          <a:prstGeom prst="rect">
            <a:avLst/>
          </a:prstGeom>
          <a:solidFill>
            <a:srgbClr val="343332"/>
          </a:soli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a:solidFill>
                  <a:schemeClr val="lt1"/>
                </a:solidFill>
                <a:latin typeface="Arial Black"/>
                <a:ea typeface="Arial Black"/>
                <a:cs typeface="Arial Black"/>
                <a:sym typeface="Arial Black"/>
              </a:rPr>
              <a:t>Tool</a:t>
            </a:r>
            <a:endParaRPr sz="1400" b="1">
              <a:solidFill>
                <a:schemeClr val="lt1"/>
              </a:solidFill>
              <a:latin typeface="Arial Black"/>
              <a:ea typeface="Arial Black"/>
              <a:cs typeface="Arial Black"/>
              <a:sym typeface="Arial Black"/>
            </a:endParaRPr>
          </a:p>
        </p:txBody>
      </p:sp>
      <p:sp>
        <p:nvSpPr>
          <p:cNvPr id="394" name="Google Shape;394;p17"/>
          <p:cNvSpPr/>
          <p:nvPr/>
        </p:nvSpPr>
        <p:spPr>
          <a:xfrm>
            <a:off x="5176424" y="4232641"/>
            <a:ext cx="1847351" cy="607540"/>
          </a:xfrm>
          <a:prstGeom prst="rect">
            <a:avLst/>
          </a:prstGeom>
          <a:solidFill>
            <a:srgbClr val="343332"/>
          </a:soli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a:solidFill>
                  <a:schemeClr val="lt1"/>
                </a:solidFill>
                <a:latin typeface="Arial Black"/>
                <a:ea typeface="Arial Black"/>
                <a:cs typeface="Arial Black"/>
                <a:sym typeface="Arial Black"/>
              </a:rPr>
              <a:t>DBMS</a:t>
            </a:r>
            <a:endParaRPr sz="1400" b="1">
              <a:solidFill>
                <a:schemeClr val="lt1"/>
              </a:solidFill>
              <a:latin typeface="Arial Black"/>
              <a:ea typeface="Arial Black"/>
              <a:cs typeface="Arial Black"/>
              <a:sym typeface="Arial Black"/>
            </a:endParaRPr>
          </a:p>
        </p:txBody>
      </p:sp>
      <p:sp>
        <p:nvSpPr>
          <p:cNvPr id="395" name="Google Shape;395;p17"/>
          <p:cNvSpPr/>
          <p:nvPr/>
        </p:nvSpPr>
        <p:spPr>
          <a:xfrm>
            <a:off x="2420934" y="2291839"/>
            <a:ext cx="1847351" cy="16611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a:solidFill>
                  <a:srgbClr val="000000"/>
                </a:solidFill>
                <a:latin typeface="Arial"/>
                <a:ea typeface="Arial"/>
                <a:cs typeface="Arial"/>
                <a:sym typeface="Arial"/>
              </a:rPr>
              <a:t>Java</a:t>
            </a:r>
            <a:endParaRPr/>
          </a:p>
          <a:p>
            <a:pPr marL="0" marR="0" lvl="0" indent="0" algn="l" rtl="0">
              <a:spcBef>
                <a:spcPts val="0"/>
              </a:spcBef>
              <a:spcAft>
                <a:spcPts val="0"/>
              </a:spcAft>
              <a:buNone/>
            </a:pPr>
            <a:r>
              <a:rPr lang="ko-KR" sz="1500">
                <a:solidFill>
                  <a:srgbClr val="000000"/>
                </a:solidFill>
                <a:latin typeface="Arial"/>
                <a:ea typeface="Arial"/>
                <a:cs typeface="Arial"/>
                <a:sym typeface="Arial"/>
              </a:rPr>
              <a:t>Jsp</a:t>
            </a:r>
            <a:endParaRPr sz="1500">
              <a:solidFill>
                <a:srgbClr val="000000"/>
              </a:solidFill>
              <a:latin typeface="Arial"/>
              <a:ea typeface="Arial"/>
              <a:cs typeface="Arial"/>
              <a:sym typeface="Arial"/>
            </a:endParaRPr>
          </a:p>
          <a:p>
            <a:pPr marL="0" marR="0" lvl="0" indent="0" algn="l" rtl="0">
              <a:spcBef>
                <a:spcPts val="0"/>
              </a:spcBef>
              <a:spcAft>
                <a:spcPts val="0"/>
              </a:spcAft>
              <a:buNone/>
            </a:pPr>
            <a:r>
              <a:rPr lang="ko-KR" sz="1500">
                <a:solidFill>
                  <a:srgbClr val="000000"/>
                </a:solidFill>
                <a:latin typeface="Arial"/>
                <a:ea typeface="Arial"/>
                <a:cs typeface="Arial"/>
                <a:sym typeface="Arial"/>
              </a:rPr>
              <a:t>HTML5</a:t>
            </a:r>
            <a:endParaRPr/>
          </a:p>
          <a:p>
            <a:pPr marL="0" marR="0" lvl="0" indent="0" algn="l" rtl="0">
              <a:spcBef>
                <a:spcPts val="0"/>
              </a:spcBef>
              <a:spcAft>
                <a:spcPts val="0"/>
              </a:spcAft>
              <a:buNone/>
            </a:pPr>
            <a:r>
              <a:rPr lang="ko-KR" sz="1500">
                <a:solidFill>
                  <a:srgbClr val="000000"/>
                </a:solidFill>
                <a:latin typeface="Arial"/>
                <a:ea typeface="Arial"/>
                <a:cs typeface="Arial"/>
                <a:sym typeface="Arial"/>
              </a:rPr>
              <a:t>CSS3</a:t>
            </a:r>
            <a:endParaRPr/>
          </a:p>
          <a:p>
            <a:pPr marL="0" marR="0" lvl="0" indent="0" algn="l" rtl="0">
              <a:spcBef>
                <a:spcPts val="0"/>
              </a:spcBef>
              <a:spcAft>
                <a:spcPts val="0"/>
              </a:spcAft>
              <a:buNone/>
            </a:pPr>
            <a:r>
              <a:rPr lang="ko-KR" sz="1500">
                <a:solidFill>
                  <a:srgbClr val="000000"/>
                </a:solidFill>
                <a:latin typeface="Arial"/>
                <a:ea typeface="Arial"/>
                <a:cs typeface="Arial"/>
                <a:sym typeface="Arial"/>
              </a:rPr>
              <a:t>JavaScript</a:t>
            </a:r>
            <a:endParaRPr/>
          </a:p>
          <a:p>
            <a:pPr marL="0" marR="0" lvl="0" indent="0" algn="l" rtl="0">
              <a:spcBef>
                <a:spcPts val="0"/>
              </a:spcBef>
              <a:spcAft>
                <a:spcPts val="0"/>
              </a:spcAft>
              <a:buNone/>
            </a:pPr>
            <a:r>
              <a:rPr lang="ko-KR" sz="1500">
                <a:solidFill>
                  <a:srgbClr val="000000"/>
                </a:solidFill>
                <a:latin typeface="Arial"/>
                <a:ea typeface="Arial"/>
                <a:cs typeface="Arial"/>
                <a:sym typeface="Arial"/>
              </a:rPr>
              <a:t>jQuery</a:t>
            </a:r>
            <a:endParaRPr sz="1500">
              <a:solidFill>
                <a:srgbClr val="000000"/>
              </a:solidFill>
              <a:latin typeface="Arial"/>
              <a:ea typeface="Arial"/>
              <a:cs typeface="Arial"/>
              <a:sym typeface="Arial"/>
            </a:endParaRPr>
          </a:p>
        </p:txBody>
      </p:sp>
      <p:sp>
        <p:nvSpPr>
          <p:cNvPr id="396" name="Google Shape;396;p17"/>
          <p:cNvSpPr/>
          <p:nvPr/>
        </p:nvSpPr>
        <p:spPr>
          <a:xfrm>
            <a:off x="7939306" y="2291841"/>
            <a:ext cx="1847351" cy="16611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a:solidFill>
                  <a:srgbClr val="000000"/>
                </a:solidFill>
                <a:latin typeface="Arial"/>
                <a:ea typeface="Arial"/>
                <a:cs typeface="Arial"/>
                <a:sym typeface="Arial"/>
              </a:rPr>
              <a:t>STS3</a:t>
            </a:r>
            <a:endParaRPr/>
          </a:p>
          <a:p>
            <a:pPr marL="0" marR="0" lvl="0" indent="0" algn="l" rtl="0">
              <a:spcBef>
                <a:spcPts val="0"/>
              </a:spcBef>
              <a:spcAft>
                <a:spcPts val="0"/>
              </a:spcAft>
              <a:buNone/>
            </a:pPr>
            <a:r>
              <a:rPr lang="ko-KR" sz="1500">
                <a:solidFill>
                  <a:srgbClr val="000000"/>
                </a:solidFill>
                <a:latin typeface="Arial"/>
                <a:ea typeface="Arial"/>
                <a:cs typeface="Arial"/>
                <a:sym typeface="Arial"/>
              </a:rPr>
              <a:t>SQLDeveloper</a:t>
            </a:r>
            <a:endParaRPr sz="1500">
              <a:solidFill>
                <a:srgbClr val="000000"/>
              </a:solidFill>
              <a:latin typeface="Arial"/>
              <a:ea typeface="Arial"/>
              <a:cs typeface="Arial"/>
              <a:sym typeface="Arial"/>
            </a:endParaRPr>
          </a:p>
          <a:p>
            <a:pPr marL="0" marR="0" lvl="0" indent="0" algn="l" rtl="0">
              <a:spcBef>
                <a:spcPts val="0"/>
              </a:spcBef>
              <a:spcAft>
                <a:spcPts val="0"/>
              </a:spcAft>
              <a:buNone/>
            </a:pPr>
            <a:r>
              <a:rPr lang="ko-KR" sz="1500">
                <a:solidFill>
                  <a:srgbClr val="000000"/>
                </a:solidFill>
                <a:latin typeface="Arial"/>
                <a:ea typeface="Arial"/>
                <a:cs typeface="Arial"/>
                <a:sym typeface="Arial"/>
              </a:rPr>
              <a:t>Jira</a:t>
            </a:r>
            <a:endParaRPr/>
          </a:p>
          <a:p>
            <a:pPr marL="0" marR="0" lvl="0" indent="0" algn="l" rtl="0">
              <a:spcBef>
                <a:spcPts val="0"/>
              </a:spcBef>
              <a:spcAft>
                <a:spcPts val="0"/>
              </a:spcAft>
              <a:buNone/>
            </a:pPr>
            <a:r>
              <a:rPr lang="ko-KR" sz="1500">
                <a:solidFill>
                  <a:srgbClr val="000000"/>
                </a:solidFill>
                <a:latin typeface="Arial"/>
                <a:ea typeface="Arial"/>
                <a:cs typeface="Arial"/>
                <a:sym typeface="Arial"/>
              </a:rPr>
              <a:t>Git</a:t>
            </a:r>
            <a:endParaRPr/>
          </a:p>
          <a:p>
            <a:pPr marL="0" marR="0" lvl="0" indent="0" algn="l" rtl="0">
              <a:spcBef>
                <a:spcPts val="0"/>
              </a:spcBef>
              <a:spcAft>
                <a:spcPts val="0"/>
              </a:spcAft>
              <a:buNone/>
            </a:pPr>
            <a:r>
              <a:rPr lang="ko-KR" sz="1500">
                <a:solidFill>
                  <a:srgbClr val="000000"/>
                </a:solidFill>
                <a:latin typeface="Arial"/>
                <a:ea typeface="Arial"/>
                <a:cs typeface="Arial"/>
                <a:sym typeface="Arial"/>
              </a:rPr>
              <a:t>Notion</a:t>
            </a:r>
            <a:endParaRPr/>
          </a:p>
        </p:txBody>
      </p:sp>
      <p:sp>
        <p:nvSpPr>
          <p:cNvPr id="397" name="Google Shape;397;p17"/>
          <p:cNvSpPr/>
          <p:nvPr/>
        </p:nvSpPr>
        <p:spPr>
          <a:xfrm>
            <a:off x="5176424" y="2291841"/>
            <a:ext cx="1847351" cy="16611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a:solidFill>
                  <a:srgbClr val="000000"/>
                </a:solidFill>
                <a:latin typeface="Arial"/>
                <a:ea typeface="Arial"/>
                <a:cs typeface="Arial"/>
                <a:sym typeface="Arial"/>
              </a:rPr>
              <a:t>Spring Legacy</a:t>
            </a:r>
            <a:endParaRPr/>
          </a:p>
          <a:p>
            <a:pPr marL="0" marR="0" lvl="0" indent="0" algn="l" rtl="0">
              <a:spcBef>
                <a:spcPts val="0"/>
              </a:spcBef>
              <a:spcAft>
                <a:spcPts val="0"/>
              </a:spcAft>
              <a:buNone/>
            </a:pPr>
            <a:r>
              <a:rPr lang="ko-KR" sz="1500">
                <a:solidFill>
                  <a:srgbClr val="000000"/>
                </a:solidFill>
                <a:latin typeface="Arial"/>
                <a:ea typeface="Arial"/>
                <a:cs typeface="Arial"/>
                <a:sym typeface="Arial"/>
              </a:rPr>
              <a:t>Mybatis</a:t>
            </a:r>
            <a:endParaRPr sz="1500">
              <a:solidFill>
                <a:srgbClr val="000000"/>
              </a:solidFill>
              <a:latin typeface="Arial"/>
              <a:ea typeface="Arial"/>
              <a:cs typeface="Arial"/>
              <a:sym typeface="Arial"/>
            </a:endParaRPr>
          </a:p>
          <a:p>
            <a:pPr marL="0" marR="0" lvl="0" indent="0" algn="l" rtl="0">
              <a:spcBef>
                <a:spcPts val="0"/>
              </a:spcBef>
              <a:spcAft>
                <a:spcPts val="0"/>
              </a:spcAft>
              <a:buNone/>
            </a:pPr>
            <a:r>
              <a:rPr lang="ko-KR" sz="1500">
                <a:solidFill>
                  <a:srgbClr val="000000"/>
                </a:solidFill>
                <a:latin typeface="Arial"/>
                <a:ea typeface="Arial"/>
                <a:cs typeface="Arial"/>
                <a:sym typeface="Arial"/>
              </a:rPr>
              <a:t>Bootstrap v5.2</a:t>
            </a:r>
            <a:endParaRPr/>
          </a:p>
        </p:txBody>
      </p:sp>
      <p:sp>
        <p:nvSpPr>
          <p:cNvPr id="398" name="Google Shape;398;p17"/>
          <p:cNvSpPr/>
          <p:nvPr/>
        </p:nvSpPr>
        <p:spPr>
          <a:xfrm>
            <a:off x="2420934" y="4232639"/>
            <a:ext cx="1847351" cy="607540"/>
          </a:xfrm>
          <a:prstGeom prst="rect">
            <a:avLst/>
          </a:prstGeom>
          <a:solidFill>
            <a:srgbClr val="343332"/>
          </a:soli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a:solidFill>
                  <a:schemeClr val="lt1"/>
                </a:solidFill>
                <a:latin typeface="Arial Black"/>
                <a:ea typeface="Arial Black"/>
                <a:cs typeface="Arial Black"/>
                <a:sym typeface="Arial Black"/>
              </a:rPr>
              <a:t>WAS</a:t>
            </a:r>
            <a:endParaRPr sz="1400" b="1">
              <a:solidFill>
                <a:schemeClr val="lt1"/>
              </a:solidFill>
              <a:latin typeface="Arial Black"/>
              <a:ea typeface="Arial Black"/>
              <a:cs typeface="Arial Black"/>
              <a:sym typeface="Arial Black"/>
            </a:endParaRPr>
          </a:p>
        </p:txBody>
      </p:sp>
      <p:sp>
        <p:nvSpPr>
          <p:cNvPr id="399" name="Google Shape;399;p17"/>
          <p:cNvSpPr/>
          <p:nvPr/>
        </p:nvSpPr>
        <p:spPr>
          <a:xfrm>
            <a:off x="2417038" y="4908639"/>
            <a:ext cx="1847351" cy="9828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a:solidFill>
                  <a:srgbClr val="000000"/>
                </a:solidFill>
                <a:latin typeface="Arial"/>
                <a:ea typeface="Arial"/>
                <a:cs typeface="Arial"/>
                <a:sym typeface="Arial"/>
              </a:rPr>
              <a:t>Tomcat 9.0</a:t>
            </a:r>
            <a:endParaRPr sz="1500">
              <a:solidFill>
                <a:srgbClr val="000000"/>
              </a:solidFill>
              <a:latin typeface="Arial"/>
              <a:ea typeface="Arial"/>
              <a:cs typeface="Arial"/>
              <a:sym typeface="Arial"/>
            </a:endParaRPr>
          </a:p>
        </p:txBody>
      </p:sp>
      <p:sp>
        <p:nvSpPr>
          <p:cNvPr id="400" name="Google Shape;400;p17"/>
          <p:cNvSpPr/>
          <p:nvPr/>
        </p:nvSpPr>
        <p:spPr>
          <a:xfrm>
            <a:off x="7939292" y="4908641"/>
            <a:ext cx="1847351" cy="9828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i="0" u="none" strike="noStrike">
                <a:solidFill>
                  <a:srgbClr val="000000"/>
                </a:solidFill>
                <a:latin typeface="Arial"/>
                <a:ea typeface="Arial"/>
                <a:cs typeface="Arial"/>
                <a:sym typeface="Arial"/>
              </a:rPr>
              <a:t>Kakao Login API</a:t>
            </a:r>
            <a:endParaRPr sz="1500">
              <a:solidFill>
                <a:srgbClr val="000000"/>
              </a:solidFill>
              <a:latin typeface="Arial"/>
              <a:ea typeface="Arial"/>
              <a:cs typeface="Arial"/>
              <a:sym typeface="Arial"/>
            </a:endParaRPr>
          </a:p>
          <a:p>
            <a:pPr marL="0" marR="0" lvl="0" indent="0" algn="l" rtl="0">
              <a:spcBef>
                <a:spcPts val="0"/>
              </a:spcBef>
              <a:spcAft>
                <a:spcPts val="0"/>
              </a:spcAft>
              <a:buNone/>
            </a:pPr>
            <a:r>
              <a:rPr lang="ko-KR" sz="1500" i="0" u="none" strike="noStrike">
                <a:solidFill>
                  <a:srgbClr val="000000"/>
                </a:solidFill>
                <a:latin typeface="Arial"/>
                <a:ea typeface="Arial"/>
                <a:cs typeface="Arial"/>
                <a:sym typeface="Arial"/>
              </a:rPr>
              <a:t>Google Login API</a:t>
            </a:r>
            <a:endParaRPr sz="1500">
              <a:solidFill>
                <a:srgbClr val="000000"/>
              </a:solidFill>
              <a:latin typeface="Arial"/>
              <a:ea typeface="Arial"/>
              <a:cs typeface="Arial"/>
              <a:sym typeface="Arial"/>
            </a:endParaRPr>
          </a:p>
          <a:p>
            <a:pPr marL="0" marR="0" lvl="0" indent="0" algn="l" rtl="0">
              <a:spcBef>
                <a:spcPts val="0"/>
              </a:spcBef>
              <a:spcAft>
                <a:spcPts val="0"/>
              </a:spcAft>
              <a:buNone/>
            </a:pPr>
            <a:r>
              <a:rPr lang="ko-KR" sz="1500" i="0" u="none" strike="noStrike">
                <a:solidFill>
                  <a:srgbClr val="000000"/>
                </a:solidFill>
                <a:latin typeface="Arial"/>
                <a:ea typeface="Arial"/>
                <a:cs typeface="Arial"/>
                <a:sym typeface="Arial"/>
              </a:rPr>
              <a:t>Naver Login API</a:t>
            </a:r>
            <a:endParaRPr sz="1500">
              <a:solidFill>
                <a:srgbClr val="000000"/>
              </a:solidFill>
              <a:latin typeface="Arial"/>
              <a:ea typeface="Arial"/>
              <a:cs typeface="Arial"/>
              <a:sym typeface="Arial"/>
            </a:endParaRPr>
          </a:p>
        </p:txBody>
      </p:sp>
      <p:sp>
        <p:nvSpPr>
          <p:cNvPr id="401" name="Google Shape;401;p17"/>
          <p:cNvSpPr/>
          <p:nvPr/>
        </p:nvSpPr>
        <p:spPr>
          <a:xfrm>
            <a:off x="5176419" y="4908640"/>
            <a:ext cx="1847351" cy="9828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500">
                <a:solidFill>
                  <a:srgbClr val="000000"/>
                </a:solidFill>
                <a:latin typeface="Arial"/>
                <a:ea typeface="Arial"/>
                <a:cs typeface="Arial"/>
                <a:sym typeface="Arial"/>
              </a:rPr>
              <a:t>Oracle 11c</a:t>
            </a:r>
            <a:endParaRPr sz="1500">
              <a:solidFill>
                <a:srgbClr val="000000"/>
              </a:solidFill>
              <a:latin typeface="Arial"/>
              <a:ea typeface="Arial"/>
              <a:cs typeface="Arial"/>
              <a:sym typeface="Arial"/>
            </a:endParaRPr>
          </a:p>
        </p:txBody>
      </p:sp>
      <p:sp>
        <p:nvSpPr>
          <p:cNvPr id="402" name="Google Shape;402;p17"/>
          <p:cNvSpPr txBox="1"/>
          <p:nvPr/>
        </p:nvSpPr>
        <p:spPr>
          <a:xfrm>
            <a:off x="142974" y="133550"/>
            <a:ext cx="3497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개발 환경</a:t>
            </a:r>
            <a:endParaRPr/>
          </a:p>
        </p:txBody>
      </p:sp>
      <p:cxnSp>
        <p:nvCxnSpPr>
          <p:cNvPr id="403" name="Google Shape;403;p17"/>
          <p:cNvCxnSpPr>
            <a:stCxn id="402" idx="3"/>
          </p:cNvCxnSpPr>
          <p:nvPr/>
        </p:nvCxnSpPr>
        <p:spPr>
          <a:xfrm rot="10800000" flipH="1">
            <a:off x="3640674" y="313700"/>
            <a:ext cx="8579100" cy="4500"/>
          </a:xfrm>
          <a:prstGeom prst="straightConnector1">
            <a:avLst/>
          </a:prstGeom>
          <a:noFill/>
          <a:ln w="9525" cap="flat" cmpd="sng">
            <a:solidFill>
              <a:srgbClr val="F7CAAC"/>
            </a:solidFill>
            <a:prstDash val="solid"/>
            <a:miter lim="800000"/>
            <a:headEnd type="none" w="sm" len="sm"/>
            <a:tailEnd type="none" w="sm" len="sm"/>
          </a:ln>
        </p:spPr>
      </p:cxnSp>
      <p:cxnSp>
        <p:nvCxnSpPr>
          <p:cNvPr id="404" name="Google Shape;404;p17"/>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8"/>
          <p:cNvSpPr txBox="1"/>
          <p:nvPr/>
        </p:nvSpPr>
        <p:spPr>
          <a:xfrm>
            <a:off x="142974" y="133550"/>
            <a:ext cx="3477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협업 과정</a:t>
            </a:r>
            <a:endParaRPr/>
          </a:p>
        </p:txBody>
      </p:sp>
      <p:cxnSp>
        <p:nvCxnSpPr>
          <p:cNvPr id="411" name="Google Shape;411;p18"/>
          <p:cNvCxnSpPr>
            <a:stCxn id="410" idx="3"/>
          </p:cNvCxnSpPr>
          <p:nvPr/>
        </p:nvCxnSpPr>
        <p:spPr>
          <a:xfrm rot="10800000" flipH="1">
            <a:off x="3620574" y="313700"/>
            <a:ext cx="8737200" cy="4500"/>
          </a:xfrm>
          <a:prstGeom prst="straightConnector1">
            <a:avLst/>
          </a:prstGeom>
          <a:noFill/>
          <a:ln w="9525" cap="flat" cmpd="sng">
            <a:solidFill>
              <a:srgbClr val="F7CAAC"/>
            </a:solidFill>
            <a:prstDash val="solid"/>
            <a:miter lim="800000"/>
            <a:headEnd type="none" w="sm" len="sm"/>
            <a:tailEnd type="none" w="sm" len="sm"/>
          </a:ln>
        </p:spPr>
      </p:cxnSp>
      <p:cxnSp>
        <p:nvCxnSpPr>
          <p:cNvPr id="412" name="Google Shape;412;p18"/>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413" name="Google Shape;413;p18"/>
          <p:cNvSpPr txBox="1"/>
          <p:nvPr/>
        </p:nvSpPr>
        <p:spPr>
          <a:xfrm>
            <a:off x="3551381" y="1022181"/>
            <a:ext cx="5708730" cy="5001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2000">
                <a:solidFill>
                  <a:schemeClr val="dk1"/>
                </a:solidFill>
                <a:latin typeface="Arial"/>
                <a:ea typeface="Arial"/>
                <a:cs typeface="Arial"/>
                <a:sym typeface="Arial"/>
              </a:rPr>
              <a:t>github 사용하여 코드 병합 </a:t>
            </a:r>
            <a:r>
              <a:rPr lang="ko-KR" sz="1800">
                <a:solidFill>
                  <a:schemeClr val="dk1"/>
                </a:solidFill>
                <a:latin typeface="Arial"/>
                <a:ea typeface="Arial"/>
                <a:cs typeface="Arial"/>
                <a:sym typeface="Arial"/>
              </a:rPr>
              <a:t>- commit 사항,  sql문 공유 </a:t>
            </a:r>
            <a:endParaRPr sz="2000">
              <a:solidFill>
                <a:schemeClr val="dk1"/>
              </a:solidFill>
              <a:latin typeface="Arial"/>
              <a:ea typeface="Arial"/>
              <a:cs typeface="Arial"/>
              <a:sym typeface="Arial"/>
            </a:endParaRPr>
          </a:p>
        </p:txBody>
      </p:sp>
      <p:sp>
        <p:nvSpPr>
          <p:cNvPr id="414" name="Google Shape;414;p18"/>
          <p:cNvSpPr txBox="1"/>
          <p:nvPr/>
        </p:nvSpPr>
        <p:spPr>
          <a:xfrm>
            <a:off x="9601200" y="6253281"/>
            <a:ext cx="2172821"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200" i="0" u="sng">
                <a:solidFill>
                  <a:srgbClr val="0070C0"/>
                </a:solidFill>
                <a:latin typeface="Malgun Gothic"/>
                <a:ea typeface="Malgun Gothic"/>
                <a:cs typeface="Malgun Gothic"/>
                <a:sym typeface="Malgun Gothic"/>
                <a:hlinkClick r:id="rId3">
                  <a:extLst>
                    <a:ext uri="{A12FA001-AC4F-418D-AE19-62706E023703}">
                      <ahyp:hlinkClr xmlns:ahyp="http://schemas.microsoft.com/office/drawing/2018/hyperlinkcolor" val="tx"/>
                    </a:ext>
                  </a:extLst>
                </a:hlinkClick>
              </a:rPr>
              <a:t>5venger-s</a:t>
            </a:r>
            <a:r>
              <a:rPr lang="ko-KR" sz="1200" u="sng">
                <a:solidFill>
                  <a:srgbClr val="0070C0"/>
                </a:solidFill>
                <a:latin typeface="Malgun Gothic"/>
                <a:ea typeface="Malgun Gothic"/>
                <a:cs typeface="Malgun Gothic"/>
                <a:sym typeface="Malgun Gothic"/>
              </a:rPr>
              <a:t> 깃허브 링크</a:t>
            </a:r>
            <a:endParaRPr sz="1200">
              <a:solidFill>
                <a:srgbClr val="0070C0"/>
              </a:solidFill>
              <a:latin typeface="Malgun Gothic"/>
              <a:ea typeface="Malgun Gothic"/>
              <a:cs typeface="Malgun Gothic"/>
              <a:sym typeface="Malgun Gothic"/>
            </a:endParaRPr>
          </a:p>
        </p:txBody>
      </p:sp>
      <p:pic>
        <p:nvPicPr>
          <p:cNvPr id="415" name="Google Shape;415;p18"/>
          <p:cNvPicPr preferRelativeResize="0"/>
          <p:nvPr/>
        </p:nvPicPr>
        <p:blipFill rotWithShape="1">
          <a:blip r:embed="rId4">
            <a:alphaModFix amt="85000"/>
          </a:blip>
          <a:srcRect/>
          <a:stretch/>
        </p:blipFill>
        <p:spPr>
          <a:xfrm>
            <a:off x="9161493" y="2538060"/>
            <a:ext cx="2051657" cy="3459313"/>
          </a:xfrm>
          <a:prstGeom prst="rect">
            <a:avLst/>
          </a:prstGeom>
          <a:noFill/>
          <a:ln>
            <a:noFill/>
          </a:ln>
        </p:spPr>
      </p:pic>
      <p:pic>
        <p:nvPicPr>
          <p:cNvPr id="416" name="Google Shape;416;p18"/>
          <p:cNvPicPr preferRelativeResize="0"/>
          <p:nvPr/>
        </p:nvPicPr>
        <p:blipFill rotWithShape="1">
          <a:blip r:embed="rId5">
            <a:alphaModFix/>
          </a:blip>
          <a:srcRect/>
          <a:stretch/>
        </p:blipFill>
        <p:spPr>
          <a:xfrm>
            <a:off x="3132196" y="1164881"/>
            <a:ext cx="338400" cy="338400"/>
          </a:xfrm>
          <a:prstGeom prst="rect">
            <a:avLst/>
          </a:prstGeom>
          <a:noFill/>
          <a:ln>
            <a:noFill/>
          </a:ln>
        </p:spPr>
      </p:pic>
      <p:grpSp>
        <p:nvGrpSpPr>
          <p:cNvPr id="417" name="Google Shape;417;p18"/>
          <p:cNvGrpSpPr/>
          <p:nvPr/>
        </p:nvGrpSpPr>
        <p:grpSpPr>
          <a:xfrm>
            <a:off x="7158162" y="2532994"/>
            <a:ext cx="1854910" cy="3391112"/>
            <a:chOff x="7147629" y="2069693"/>
            <a:chExt cx="1964739" cy="3811051"/>
          </a:xfrm>
        </p:grpSpPr>
        <p:pic>
          <p:nvPicPr>
            <p:cNvPr id="418" name="Google Shape;418;p18"/>
            <p:cNvPicPr preferRelativeResize="0"/>
            <p:nvPr/>
          </p:nvPicPr>
          <p:blipFill rotWithShape="1">
            <a:blip r:embed="rId6">
              <a:alphaModFix amt="85000"/>
            </a:blip>
            <a:srcRect l="15453" t="2893"/>
            <a:stretch/>
          </p:blipFill>
          <p:spPr>
            <a:xfrm>
              <a:off x="7147629" y="2069693"/>
              <a:ext cx="1964739" cy="3811051"/>
            </a:xfrm>
            <a:prstGeom prst="rect">
              <a:avLst/>
            </a:prstGeom>
            <a:noFill/>
            <a:ln>
              <a:noFill/>
            </a:ln>
          </p:spPr>
        </p:pic>
        <p:sp>
          <p:nvSpPr>
            <p:cNvPr id="419" name="Google Shape;419;p18"/>
            <p:cNvSpPr/>
            <p:nvPr/>
          </p:nvSpPr>
          <p:spPr>
            <a:xfrm>
              <a:off x="8231255" y="2233676"/>
              <a:ext cx="860230" cy="197959"/>
            </a:xfrm>
            <a:prstGeom prst="rect">
              <a:avLst/>
            </a:prstGeom>
            <a:solidFill>
              <a:srgbClr val="C4D5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grpSp>
        <p:nvGrpSpPr>
          <p:cNvPr id="420" name="Google Shape;420;p18"/>
          <p:cNvGrpSpPr/>
          <p:nvPr/>
        </p:nvGrpSpPr>
        <p:grpSpPr>
          <a:xfrm>
            <a:off x="1443531" y="1905034"/>
            <a:ext cx="5419724" cy="4159603"/>
            <a:chOff x="1237329" y="1826577"/>
            <a:chExt cx="5517756" cy="4248115"/>
          </a:xfrm>
        </p:grpSpPr>
        <p:pic>
          <p:nvPicPr>
            <p:cNvPr id="421" name="Google Shape;421;p18"/>
            <p:cNvPicPr preferRelativeResize="0"/>
            <p:nvPr/>
          </p:nvPicPr>
          <p:blipFill rotWithShape="1">
            <a:blip r:embed="rId7">
              <a:alphaModFix/>
            </a:blip>
            <a:srcRect r="52559"/>
            <a:stretch/>
          </p:blipFill>
          <p:spPr>
            <a:xfrm>
              <a:off x="1237329" y="1826577"/>
              <a:ext cx="3419875" cy="4248115"/>
            </a:xfrm>
            <a:prstGeom prst="rect">
              <a:avLst/>
            </a:prstGeom>
            <a:noFill/>
            <a:ln>
              <a:noFill/>
            </a:ln>
          </p:spPr>
        </p:pic>
        <p:pic>
          <p:nvPicPr>
            <p:cNvPr id="422" name="Google Shape;422;p18"/>
            <p:cNvPicPr preferRelativeResize="0"/>
            <p:nvPr/>
          </p:nvPicPr>
          <p:blipFill rotWithShape="1">
            <a:blip r:embed="rId7">
              <a:alphaModFix/>
            </a:blip>
            <a:srcRect l="70848"/>
            <a:stretch/>
          </p:blipFill>
          <p:spPr>
            <a:xfrm>
              <a:off x="4653622" y="1826577"/>
              <a:ext cx="2101463" cy="4248109"/>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9"/>
          <p:cNvSpPr/>
          <p:nvPr/>
        </p:nvSpPr>
        <p:spPr>
          <a:xfrm>
            <a:off x="6825519" y="4271203"/>
            <a:ext cx="317245" cy="317245"/>
          </a:xfrm>
          <a:prstGeom prst="roundRect">
            <a:avLst>
              <a:gd name="adj" fmla="val 16667"/>
            </a:avLst>
          </a:prstGeom>
          <a:solidFill>
            <a:schemeClr val="lt1"/>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29" name="Google Shape;429;p19"/>
          <p:cNvSpPr/>
          <p:nvPr/>
        </p:nvSpPr>
        <p:spPr>
          <a:xfrm>
            <a:off x="6816325" y="2962472"/>
            <a:ext cx="317245" cy="317245"/>
          </a:xfrm>
          <a:prstGeom prst="roundRect">
            <a:avLst>
              <a:gd name="adj" fmla="val 16667"/>
            </a:avLst>
          </a:prstGeom>
          <a:solidFill>
            <a:schemeClr val="lt1"/>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30" name="Google Shape;430;p19"/>
          <p:cNvSpPr txBox="1"/>
          <p:nvPr/>
        </p:nvSpPr>
        <p:spPr>
          <a:xfrm>
            <a:off x="142974" y="133550"/>
            <a:ext cx="3396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협업 과정</a:t>
            </a:r>
            <a:endParaRPr/>
          </a:p>
        </p:txBody>
      </p:sp>
      <p:cxnSp>
        <p:nvCxnSpPr>
          <p:cNvPr id="431" name="Google Shape;431;p19"/>
          <p:cNvCxnSpPr>
            <a:stCxn id="430" idx="3"/>
          </p:cNvCxnSpPr>
          <p:nvPr/>
        </p:nvCxnSpPr>
        <p:spPr>
          <a:xfrm rot="10800000" flipH="1">
            <a:off x="3539574" y="313700"/>
            <a:ext cx="8737200" cy="4500"/>
          </a:xfrm>
          <a:prstGeom prst="straightConnector1">
            <a:avLst/>
          </a:prstGeom>
          <a:noFill/>
          <a:ln w="9525" cap="flat" cmpd="sng">
            <a:solidFill>
              <a:srgbClr val="F7CAAC"/>
            </a:solidFill>
            <a:prstDash val="solid"/>
            <a:miter lim="800000"/>
            <a:headEnd type="none" w="sm" len="sm"/>
            <a:tailEnd type="none" w="sm" len="sm"/>
          </a:ln>
        </p:spPr>
      </p:cxnSp>
      <p:cxnSp>
        <p:nvCxnSpPr>
          <p:cNvPr id="432" name="Google Shape;432;p19"/>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pic>
        <p:nvPicPr>
          <p:cNvPr id="433" name="Google Shape;433;p19" descr="텍스트, 스크린샷, 화면이(가) 표시된 사진&#10;&#10;자동 생성된 설명"/>
          <p:cNvPicPr preferRelativeResize="0"/>
          <p:nvPr/>
        </p:nvPicPr>
        <p:blipFill rotWithShape="1">
          <a:blip r:embed="rId3">
            <a:alphaModFix/>
          </a:blip>
          <a:srcRect l="5958" t="2773"/>
          <a:stretch/>
        </p:blipFill>
        <p:spPr>
          <a:xfrm>
            <a:off x="1263264" y="3754330"/>
            <a:ext cx="2078232" cy="1922856"/>
          </a:xfrm>
          <a:prstGeom prst="rect">
            <a:avLst/>
          </a:prstGeom>
          <a:noFill/>
          <a:ln>
            <a:noFill/>
          </a:ln>
        </p:spPr>
      </p:pic>
      <p:pic>
        <p:nvPicPr>
          <p:cNvPr id="434" name="Google Shape;434;p19" descr="텍스트이(가) 표시된 사진&#10;&#10;자동 생성된 설명"/>
          <p:cNvPicPr preferRelativeResize="0"/>
          <p:nvPr/>
        </p:nvPicPr>
        <p:blipFill rotWithShape="1">
          <a:blip r:embed="rId4">
            <a:alphaModFix/>
          </a:blip>
          <a:srcRect t="1414" r="5428" b="5609"/>
          <a:stretch/>
        </p:blipFill>
        <p:spPr>
          <a:xfrm>
            <a:off x="3546014" y="2054115"/>
            <a:ext cx="2224309" cy="3636048"/>
          </a:xfrm>
          <a:prstGeom prst="rect">
            <a:avLst/>
          </a:prstGeom>
          <a:noFill/>
          <a:ln>
            <a:noFill/>
          </a:ln>
        </p:spPr>
      </p:pic>
      <p:pic>
        <p:nvPicPr>
          <p:cNvPr id="435" name="Google Shape;435;p19"/>
          <p:cNvPicPr preferRelativeResize="0"/>
          <p:nvPr/>
        </p:nvPicPr>
        <p:blipFill rotWithShape="1">
          <a:blip r:embed="rId5">
            <a:alphaModFix/>
          </a:blip>
          <a:srcRect t="1169" r="3022" b="3829"/>
          <a:stretch/>
        </p:blipFill>
        <p:spPr>
          <a:xfrm>
            <a:off x="1263264" y="2054115"/>
            <a:ext cx="2078232" cy="1462230"/>
          </a:xfrm>
          <a:prstGeom prst="rect">
            <a:avLst/>
          </a:prstGeom>
          <a:noFill/>
          <a:ln>
            <a:noFill/>
          </a:ln>
        </p:spPr>
      </p:pic>
      <p:sp>
        <p:nvSpPr>
          <p:cNvPr id="436" name="Google Shape;436;p19"/>
          <p:cNvSpPr txBox="1"/>
          <p:nvPr/>
        </p:nvSpPr>
        <p:spPr>
          <a:xfrm>
            <a:off x="1797425" y="1471024"/>
            <a:ext cx="377486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a:solidFill>
                  <a:schemeClr val="dk1"/>
                </a:solidFill>
                <a:latin typeface="Arial"/>
                <a:ea typeface="Arial"/>
                <a:cs typeface="Arial"/>
                <a:sym typeface="Arial"/>
              </a:rPr>
              <a:t>깃 협업 과정에서 겪은 각종 오류사항</a:t>
            </a:r>
            <a:endParaRPr sz="1400">
              <a:solidFill>
                <a:schemeClr val="dk1"/>
              </a:solidFill>
              <a:latin typeface="Arial"/>
              <a:ea typeface="Arial"/>
              <a:cs typeface="Arial"/>
              <a:sym typeface="Arial"/>
            </a:endParaRPr>
          </a:p>
        </p:txBody>
      </p:sp>
      <p:pic>
        <p:nvPicPr>
          <p:cNvPr id="437" name="Google Shape;437;p19" descr="로고이(가) 표시된 사진&#10;&#10;자동 생성된 설명"/>
          <p:cNvPicPr preferRelativeResize="0"/>
          <p:nvPr/>
        </p:nvPicPr>
        <p:blipFill rotWithShape="1">
          <a:blip r:embed="rId6">
            <a:alphaModFix/>
          </a:blip>
          <a:srcRect l="12347" t="7879" r="7010" b="12078"/>
          <a:stretch/>
        </p:blipFill>
        <p:spPr>
          <a:xfrm>
            <a:off x="6794739" y="3668886"/>
            <a:ext cx="378975" cy="376157"/>
          </a:xfrm>
          <a:prstGeom prst="rect">
            <a:avLst/>
          </a:prstGeom>
          <a:noFill/>
          <a:ln>
            <a:noFill/>
          </a:ln>
        </p:spPr>
      </p:pic>
      <p:pic>
        <p:nvPicPr>
          <p:cNvPr id="438" name="Google Shape;438;p19"/>
          <p:cNvPicPr preferRelativeResize="0"/>
          <p:nvPr/>
        </p:nvPicPr>
        <p:blipFill rotWithShape="1">
          <a:blip r:embed="rId7">
            <a:alphaModFix/>
          </a:blip>
          <a:srcRect/>
          <a:stretch/>
        </p:blipFill>
        <p:spPr>
          <a:xfrm>
            <a:off x="6857438" y="3001976"/>
            <a:ext cx="240173" cy="240173"/>
          </a:xfrm>
          <a:prstGeom prst="rect">
            <a:avLst/>
          </a:prstGeom>
          <a:noFill/>
          <a:ln>
            <a:noFill/>
          </a:ln>
        </p:spPr>
      </p:pic>
      <p:pic>
        <p:nvPicPr>
          <p:cNvPr id="439" name="Google Shape;439;p19"/>
          <p:cNvPicPr preferRelativeResize="0"/>
          <p:nvPr/>
        </p:nvPicPr>
        <p:blipFill rotWithShape="1">
          <a:blip r:embed="rId8">
            <a:alphaModFix/>
          </a:blip>
          <a:srcRect/>
          <a:stretch/>
        </p:blipFill>
        <p:spPr>
          <a:xfrm>
            <a:off x="6810130" y="2366391"/>
            <a:ext cx="333887" cy="333887"/>
          </a:xfrm>
          <a:prstGeom prst="rect">
            <a:avLst/>
          </a:prstGeom>
          <a:noFill/>
          <a:ln>
            <a:noFill/>
          </a:ln>
        </p:spPr>
      </p:pic>
      <p:sp>
        <p:nvSpPr>
          <p:cNvPr id="440" name="Google Shape;440;p19"/>
          <p:cNvSpPr txBox="1"/>
          <p:nvPr/>
        </p:nvSpPr>
        <p:spPr>
          <a:xfrm>
            <a:off x="7174483" y="2379445"/>
            <a:ext cx="3754253"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Arial"/>
                <a:ea typeface="Arial"/>
                <a:cs typeface="Arial"/>
                <a:sym typeface="Arial"/>
              </a:rPr>
              <a:t>Zoom 5팀 소회의실  – 비대면 실시간 의사소통 </a:t>
            </a:r>
            <a:endParaRPr sz="1300">
              <a:solidFill>
                <a:schemeClr val="dk1"/>
              </a:solidFill>
              <a:latin typeface="Arial"/>
              <a:ea typeface="Arial"/>
              <a:cs typeface="Arial"/>
              <a:sym typeface="Arial"/>
            </a:endParaRPr>
          </a:p>
        </p:txBody>
      </p:sp>
      <p:sp>
        <p:nvSpPr>
          <p:cNvPr id="441" name="Google Shape;441;p19"/>
          <p:cNvSpPr txBox="1"/>
          <p:nvPr/>
        </p:nvSpPr>
        <p:spPr>
          <a:xfrm>
            <a:off x="7138151" y="3703075"/>
            <a:ext cx="3726651"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Arial"/>
                <a:ea typeface="Arial"/>
                <a:cs typeface="Arial"/>
                <a:sym typeface="Arial"/>
              </a:rPr>
              <a:t>오벤져스 – 코드 피드백 및 여러 의사소통</a:t>
            </a:r>
            <a:endParaRPr sz="1300">
              <a:solidFill>
                <a:schemeClr val="dk1"/>
              </a:solidFill>
              <a:latin typeface="Arial"/>
              <a:ea typeface="Arial"/>
              <a:cs typeface="Arial"/>
              <a:sym typeface="Arial"/>
            </a:endParaRPr>
          </a:p>
        </p:txBody>
      </p:sp>
      <p:sp>
        <p:nvSpPr>
          <p:cNvPr id="442" name="Google Shape;442;p19"/>
          <p:cNvSpPr txBox="1"/>
          <p:nvPr/>
        </p:nvSpPr>
        <p:spPr>
          <a:xfrm>
            <a:off x="7168617" y="2971786"/>
            <a:ext cx="352820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Arial"/>
                <a:ea typeface="Arial"/>
                <a:cs typeface="Arial"/>
                <a:sym typeface="Arial"/>
              </a:rPr>
              <a:t>프로젝트 5조 –</a:t>
            </a:r>
            <a:r>
              <a:rPr lang="ko-KR" sz="1400">
                <a:solidFill>
                  <a:schemeClr val="dk1"/>
                </a:solidFill>
                <a:latin typeface="Arial"/>
                <a:ea typeface="Arial"/>
                <a:cs typeface="Arial"/>
                <a:sym typeface="Arial"/>
              </a:rPr>
              <a:t> </a:t>
            </a:r>
            <a:r>
              <a:rPr lang="ko-KR" sz="1300">
                <a:solidFill>
                  <a:srgbClr val="000000"/>
                </a:solidFill>
                <a:latin typeface="Arial"/>
                <a:ea typeface="Arial"/>
                <a:cs typeface="Arial"/>
                <a:sym typeface="Arial"/>
              </a:rPr>
              <a:t>SＱL</a:t>
            </a:r>
            <a:r>
              <a:rPr lang="ko-KR" sz="1300">
                <a:solidFill>
                  <a:schemeClr val="dk1"/>
                </a:solidFill>
                <a:latin typeface="Arial"/>
                <a:ea typeface="Arial"/>
                <a:cs typeface="Arial"/>
                <a:sym typeface="Arial"/>
              </a:rPr>
              <a:t>문, 강사님 멘토님 피드백 등 중요 사항 공유</a:t>
            </a:r>
            <a:endParaRPr sz="1300">
              <a:solidFill>
                <a:schemeClr val="dk1"/>
              </a:solidFill>
              <a:latin typeface="Arial"/>
              <a:ea typeface="Arial"/>
              <a:cs typeface="Arial"/>
              <a:sym typeface="Arial"/>
            </a:endParaRPr>
          </a:p>
        </p:txBody>
      </p:sp>
      <p:sp>
        <p:nvSpPr>
          <p:cNvPr id="443" name="Google Shape;443;p19"/>
          <p:cNvSpPr txBox="1"/>
          <p:nvPr/>
        </p:nvSpPr>
        <p:spPr>
          <a:xfrm>
            <a:off x="7179782" y="1809572"/>
            <a:ext cx="3893205"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a:solidFill>
                  <a:schemeClr val="dk1"/>
                </a:solidFill>
                <a:latin typeface="Arial"/>
                <a:ea typeface="Arial"/>
                <a:cs typeface="Arial"/>
                <a:sym typeface="Arial"/>
              </a:rPr>
              <a:t>5vergers-commit – 깃 커밋 사항 즉각 공유</a:t>
            </a:r>
            <a:endParaRPr sz="1300">
              <a:solidFill>
                <a:schemeClr val="dk1"/>
              </a:solidFill>
              <a:latin typeface="Arial"/>
              <a:ea typeface="Arial"/>
              <a:cs typeface="Arial"/>
              <a:sym typeface="Arial"/>
            </a:endParaRPr>
          </a:p>
        </p:txBody>
      </p:sp>
      <p:pic>
        <p:nvPicPr>
          <p:cNvPr id="444" name="Google Shape;444;p19" descr="로고이(가) 표시된 사진&#10;&#10;자동 생성된 설명"/>
          <p:cNvPicPr preferRelativeResize="0"/>
          <p:nvPr/>
        </p:nvPicPr>
        <p:blipFill rotWithShape="1">
          <a:blip r:embed="rId6">
            <a:alphaModFix/>
          </a:blip>
          <a:srcRect l="12347" t="7879" r="7010" b="12078"/>
          <a:stretch/>
        </p:blipFill>
        <p:spPr>
          <a:xfrm>
            <a:off x="6794739" y="1750442"/>
            <a:ext cx="378975" cy="376157"/>
          </a:xfrm>
          <a:prstGeom prst="rect">
            <a:avLst/>
          </a:prstGeom>
          <a:noFill/>
          <a:ln>
            <a:noFill/>
          </a:ln>
        </p:spPr>
      </p:pic>
      <p:pic>
        <p:nvPicPr>
          <p:cNvPr id="445" name="Google Shape;445;p19"/>
          <p:cNvPicPr preferRelativeResize="0"/>
          <p:nvPr/>
        </p:nvPicPr>
        <p:blipFill rotWithShape="1">
          <a:blip r:embed="rId9">
            <a:alphaModFix/>
          </a:blip>
          <a:srcRect r="2727"/>
          <a:stretch/>
        </p:blipFill>
        <p:spPr>
          <a:xfrm>
            <a:off x="6876260" y="4319204"/>
            <a:ext cx="223732" cy="230008"/>
          </a:xfrm>
          <a:prstGeom prst="rect">
            <a:avLst/>
          </a:prstGeom>
          <a:noFill/>
          <a:ln>
            <a:noFill/>
          </a:ln>
        </p:spPr>
      </p:pic>
      <p:sp>
        <p:nvSpPr>
          <p:cNvPr id="446" name="Google Shape;446;p19"/>
          <p:cNvSpPr txBox="1"/>
          <p:nvPr/>
        </p:nvSpPr>
        <p:spPr>
          <a:xfrm>
            <a:off x="7160696" y="4275335"/>
            <a:ext cx="3726651"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300" u="sng">
                <a:solidFill>
                  <a:schemeClr val="dk1"/>
                </a:solidFill>
                <a:latin typeface="Arial"/>
                <a:ea typeface="Arial"/>
                <a:cs typeface="Arial"/>
                <a:sym typeface="Arial"/>
                <a:hlinkClick r:id="rId10">
                  <a:extLst>
                    <a:ext uri="{A12FA001-AC4F-418D-AE19-62706E023703}">
                      <ahyp:hlinkClr xmlns:ahyp="http://schemas.microsoft.com/office/drawing/2018/hyperlinkcolor" val="tx"/>
                    </a:ext>
                  </a:extLst>
                </a:hlinkClick>
              </a:rPr>
              <a:t>5venger’s Project   </a:t>
            </a:r>
            <a:endParaRPr sz="1300">
              <a:solidFill>
                <a:schemeClr val="dk1"/>
              </a:solidFill>
              <a:latin typeface="Arial"/>
              <a:ea typeface="Arial"/>
              <a:cs typeface="Arial"/>
              <a:sym typeface="Arial"/>
            </a:endParaRPr>
          </a:p>
        </p:txBody>
      </p:sp>
      <p:sp>
        <p:nvSpPr>
          <p:cNvPr id="447" name="Google Shape;447;p19"/>
          <p:cNvSpPr txBox="1"/>
          <p:nvPr/>
        </p:nvSpPr>
        <p:spPr>
          <a:xfrm>
            <a:off x="7077074" y="5134916"/>
            <a:ext cx="339651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400">
                <a:solidFill>
                  <a:schemeClr val="dk1"/>
                </a:solidFill>
                <a:latin typeface="Arial"/>
                <a:ea typeface="Arial"/>
                <a:cs typeface="Arial"/>
                <a:sym typeface="Arial"/>
              </a:rPr>
              <a:t>즉각적인 문제해결과 활발한 협업을 위해 </a:t>
            </a:r>
            <a:endParaRPr sz="1400">
              <a:solidFill>
                <a:schemeClr val="dk1"/>
              </a:solidFill>
              <a:latin typeface="Arial"/>
              <a:ea typeface="Arial"/>
              <a:cs typeface="Arial"/>
              <a:sym typeface="Arial"/>
            </a:endParaRPr>
          </a:p>
          <a:p>
            <a:pPr marL="0" marR="0" lvl="0" indent="0" algn="ctr" rtl="0">
              <a:spcBef>
                <a:spcPts val="0"/>
              </a:spcBef>
              <a:spcAft>
                <a:spcPts val="0"/>
              </a:spcAft>
              <a:buNone/>
            </a:pPr>
            <a:r>
              <a:rPr lang="ko-KR" sz="1400">
                <a:solidFill>
                  <a:schemeClr val="dk1"/>
                </a:solidFill>
                <a:latin typeface="Arial"/>
                <a:ea typeface="Arial"/>
                <a:cs typeface="Arial"/>
                <a:sym typeface="Arial"/>
              </a:rPr>
              <a:t>다양한 방법을 활용, 모든 팀원들이 노력</a:t>
            </a:r>
            <a:endParaRPr sz="1400">
              <a:solidFill>
                <a:schemeClr val="dk1"/>
              </a:solidFill>
              <a:latin typeface="Arial"/>
              <a:ea typeface="Arial"/>
              <a:cs typeface="Arial"/>
              <a:sym typeface="Arial"/>
            </a:endParaRPr>
          </a:p>
        </p:txBody>
      </p:sp>
      <p:pic>
        <p:nvPicPr>
          <p:cNvPr id="448" name="Google Shape;448;p19"/>
          <p:cNvPicPr preferRelativeResize="0"/>
          <p:nvPr/>
        </p:nvPicPr>
        <p:blipFill rotWithShape="1">
          <a:blip r:embed="rId11">
            <a:alphaModFix/>
          </a:blip>
          <a:srcRect/>
          <a:stretch/>
        </p:blipFill>
        <p:spPr>
          <a:xfrm>
            <a:off x="1989404" y="1490804"/>
            <a:ext cx="257693" cy="257693"/>
          </a:xfrm>
          <a:prstGeom prst="rect">
            <a:avLst/>
          </a:prstGeom>
          <a:noFill/>
          <a:ln>
            <a:noFill/>
          </a:ln>
        </p:spPr>
      </p:pic>
      <p:grpSp>
        <p:nvGrpSpPr>
          <p:cNvPr id="449" name="Google Shape;449;p19"/>
          <p:cNvGrpSpPr/>
          <p:nvPr/>
        </p:nvGrpSpPr>
        <p:grpSpPr>
          <a:xfrm>
            <a:off x="-58400" y="-100000"/>
            <a:ext cx="12353925" cy="7058025"/>
            <a:chOff x="-80963" y="-100013"/>
            <a:chExt cx="12353925" cy="7058025"/>
          </a:xfrm>
        </p:grpSpPr>
        <p:grpSp>
          <p:nvGrpSpPr>
            <p:cNvPr id="450" name="Google Shape;450;p19"/>
            <p:cNvGrpSpPr/>
            <p:nvPr/>
          </p:nvGrpSpPr>
          <p:grpSpPr>
            <a:xfrm>
              <a:off x="-80963" y="-100013"/>
              <a:ext cx="12353925" cy="7058025"/>
              <a:chOff x="-95250" y="-98127"/>
              <a:chExt cx="12287250" cy="7058025"/>
            </a:xfrm>
          </p:grpSpPr>
          <p:sp>
            <p:nvSpPr>
              <p:cNvPr id="451" name="Google Shape;451;p19"/>
              <p:cNvSpPr/>
              <p:nvPr/>
            </p:nvSpPr>
            <p:spPr>
              <a:xfrm>
                <a:off x="-95250" y="-98127"/>
                <a:ext cx="12287250" cy="7058025"/>
              </a:xfrm>
              <a:prstGeom prst="rect">
                <a:avLst/>
              </a:prstGeom>
              <a:solidFill>
                <a:schemeClr val="dk1">
                  <a:alpha val="7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nvGrpSpPr>
              <p:cNvPr id="452" name="Google Shape;452;p19"/>
              <p:cNvGrpSpPr/>
              <p:nvPr/>
            </p:nvGrpSpPr>
            <p:grpSpPr>
              <a:xfrm>
                <a:off x="2474993" y="883660"/>
                <a:ext cx="7096900" cy="5094452"/>
                <a:chOff x="2474993" y="883660"/>
                <a:chExt cx="7096900" cy="5094452"/>
              </a:xfrm>
            </p:grpSpPr>
            <p:sp>
              <p:nvSpPr>
                <p:cNvPr id="453" name="Google Shape;453;p19"/>
                <p:cNvSpPr/>
                <p:nvPr/>
              </p:nvSpPr>
              <p:spPr>
                <a:xfrm>
                  <a:off x="2474993" y="883660"/>
                  <a:ext cx="7096900" cy="5094452"/>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54" name="Google Shape;454;p19"/>
                <p:cNvSpPr txBox="1"/>
                <p:nvPr/>
              </p:nvSpPr>
              <p:spPr>
                <a:xfrm>
                  <a:off x="3848389" y="5260762"/>
                  <a:ext cx="4537089" cy="3539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700">
                      <a:solidFill>
                        <a:schemeClr val="dk1"/>
                      </a:solidFill>
                      <a:latin typeface="Arial"/>
                      <a:ea typeface="Arial"/>
                      <a:cs typeface="Arial"/>
                      <a:sym typeface="Arial"/>
                    </a:rPr>
                    <a:t>총 372회 커밋 (23-05-04 기준)</a:t>
                  </a:r>
                  <a:endParaRPr/>
                </a:p>
              </p:txBody>
            </p:sp>
          </p:grpSp>
        </p:grpSp>
        <p:pic>
          <p:nvPicPr>
            <p:cNvPr id="455" name="Google Shape;455;p19"/>
            <p:cNvPicPr preferRelativeResize="0"/>
            <p:nvPr/>
          </p:nvPicPr>
          <p:blipFill rotWithShape="1">
            <a:blip r:embed="rId12">
              <a:alphaModFix/>
            </a:blip>
            <a:srcRect l="2956" t="1061" r="570"/>
            <a:stretch/>
          </p:blipFill>
          <p:spPr>
            <a:xfrm>
              <a:off x="2975648" y="1259021"/>
              <a:ext cx="6259175" cy="3815388"/>
            </a:xfrm>
            <a:prstGeom prst="rect">
              <a:avLst/>
            </a:prstGeom>
            <a:noFill/>
            <a:ln>
              <a:noFill/>
            </a:ln>
          </p:spPr>
        </p:pic>
        <p:sp>
          <p:nvSpPr>
            <p:cNvPr id="456" name="Google Shape;456;p19"/>
            <p:cNvSpPr/>
            <p:nvPr/>
          </p:nvSpPr>
          <p:spPr>
            <a:xfrm>
              <a:off x="7904560" y="3021372"/>
              <a:ext cx="1211731" cy="445926"/>
            </a:xfrm>
            <a:prstGeom prst="rect">
              <a:avLst/>
            </a:prstGeom>
            <a:noFill/>
            <a:ln w="57150" cap="flat" cmpd="sng">
              <a:solidFill>
                <a:srgbClr val="F8812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
          <p:cNvGrpSpPr/>
          <p:nvPr/>
        </p:nvGrpSpPr>
        <p:grpSpPr>
          <a:xfrm>
            <a:off x="306" y="0"/>
            <a:ext cx="12191608" cy="6857781"/>
            <a:chOff x="306" y="0"/>
            <a:chExt cx="12191608" cy="6857781"/>
          </a:xfrm>
        </p:grpSpPr>
        <p:pic>
          <p:nvPicPr>
            <p:cNvPr id="105" name="Google Shape;105;p2" descr="preencoded.png"/>
            <p:cNvPicPr preferRelativeResize="0"/>
            <p:nvPr/>
          </p:nvPicPr>
          <p:blipFill rotWithShape="1">
            <a:blip r:embed="rId3">
              <a:alphaModFix/>
            </a:blip>
            <a:srcRect b="7230"/>
            <a:stretch/>
          </p:blipFill>
          <p:spPr>
            <a:xfrm>
              <a:off x="306" y="0"/>
              <a:ext cx="12191608" cy="6361701"/>
            </a:xfrm>
            <a:prstGeom prst="rect">
              <a:avLst/>
            </a:prstGeom>
            <a:noFill/>
            <a:ln>
              <a:noFill/>
            </a:ln>
          </p:spPr>
        </p:pic>
        <p:sp>
          <p:nvSpPr>
            <p:cNvPr id="106" name="Google Shape;106;p2"/>
            <p:cNvSpPr/>
            <p:nvPr/>
          </p:nvSpPr>
          <p:spPr>
            <a:xfrm>
              <a:off x="6922" y="2373330"/>
              <a:ext cx="12184992" cy="4484451"/>
            </a:xfrm>
            <a:prstGeom prst="rect">
              <a:avLst/>
            </a:prstGeom>
            <a:solidFill>
              <a:srgbClr val="FFFFFF"/>
            </a:solidFill>
            <a:ln w="127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50">
                <a:solidFill>
                  <a:srgbClr val="FFFFFF"/>
                </a:solidFill>
                <a:latin typeface="Calibri"/>
                <a:ea typeface="Calibri"/>
                <a:cs typeface="Calibri"/>
                <a:sym typeface="Calibri"/>
              </a:endParaRPr>
            </a:p>
          </p:txBody>
        </p:sp>
        <p:sp>
          <p:nvSpPr>
            <p:cNvPr id="107" name="Google Shape;107;p2"/>
            <p:cNvSpPr txBox="1"/>
            <p:nvPr/>
          </p:nvSpPr>
          <p:spPr>
            <a:xfrm>
              <a:off x="1152659" y="3172897"/>
              <a:ext cx="2469309" cy="14311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01 프로젝트 개요</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5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기획배경 및 목표</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기대효과</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팀원 구성 및 역할</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WBS</a:t>
              </a:r>
              <a:endParaRPr sz="1600">
                <a:solidFill>
                  <a:schemeClr val="dk1"/>
                </a:solidFill>
                <a:latin typeface="Arial"/>
                <a:ea typeface="Arial"/>
                <a:cs typeface="Arial"/>
                <a:sym typeface="Arial"/>
              </a:endParaRPr>
            </a:p>
          </p:txBody>
        </p:sp>
        <p:sp>
          <p:nvSpPr>
            <p:cNvPr id="108" name="Google Shape;108;p2"/>
            <p:cNvSpPr txBox="1"/>
            <p:nvPr/>
          </p:nvSpPr>
          <p:spPr>
            <a:xfrm>
              <a:off x="3661249" y="3172897"/>
              <a:ext cx="2856193" cy="19236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02 프로젝트 설계</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5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구조도</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유스케이스</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화면설계 및 요구사항 정의</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ER 다이어그램</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클래스 다이어그램</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개발 규칙</a:t>
              </a:r>
              <a:endParaRPr sz="1600">
                <a:solidFill>
                  <a:schemeClr val="dk1"/>
                </a:solidFill>
                <a:latin typeface="Arial"/>
                <a:ea typeface="Arial"/>
                <a:cs typeface="Arial"/>
                <a:sym typeface="Arial"/>
              </a:endParaRPr>
            </a:p>
          </p:txBody>
        </p:sp>
        <p:sp>
          <p:nvSpPr>
            <p:cNvPr id="109" name="Google Shape;109;p2"/>
            <p:cNvSpPr txBox="1"/>
            <p:nvPr/>
          </p:nvSpPr>
          <p:spPr>
            <a:xfrm>
              <a:off x="6373710" y="3172897"/>
              <a:ext cx="2428117"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개발 환경</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프로젝트 협업 과정</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구현 기능</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프로젝트 시연</a:t>
              </a:r>
              <a:endParaRPr sz="1600">
                <a:solidFill>
                  <a:schemeClr val="dk1"/>
                </a:solidFill>
                <a:latin typeface="Arial"/>
                <a:ea typeface="Arial"/>
                <a:cs typeface="Arial"/>
                <a:sym typeface="Arial"/>
              </a:endParaRPr>
            </a:p>
          </p:txBody>
        </p:sp>
        <p:sp>
          <p:nvSpPr>
            <p:cNvPr id="110" name="Google Shape;110;p2"/>
            <p:cNvSpPr txBox="1"/>
            <p:nvPr/>
          </p:nvSpPr>
          <p:spPr>
            <a:xfrm>
              <a:off x="8836742" y="3172897"/>
              <a:ext cx="2385239" cy="9694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04 프로젝트 후기</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5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개선사항 및 기대효과</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ko-KR" sz="1600">
                  <a:solidFill>
                    <a:schemeClr val="dk1"/>
                  </a:solidFill>
                  <a:latin typeface="Arial"/>
                  <a:ea typeface="Arial"/>
                  <a:cs typeface="Arial"/>
                  <a:sym typeface="Arial"/>
                </a:rPr>
                <a:t>느낀 점</a:t>
              </a:r>
              <a:endParaRPr sz="1600">
                <a:solidFill>
                  <a:schemeClr val="dk1"/>
                </a:solidFill>
                <a:latin typeface="Arial"/>
                <a:ea typeface="Arial"/>
                <a:cs typeface="Arial"/>
                <a:sym typeface="Arial"/>
              </a:endParaRPr>
            </a:p>
          </p:txBody>
        </p:sp>
        <p:sp>
          <p:nvSpPr>
            <p:cNvPr id="111" name="Google Shape;111;p2"/>
            <p:cNvSpPr/>
            <p:nvPr/>
          </p:nvSpPr>
          <p:spPr>
            <a:xfrm>
              <a:off x="5061324" y="685834"/>
              <a:ext cx="2069351" cy="997175"/>
            </a:xfrm>
            <a:prstGeom prst="rect">
              <a:avLst/>
            </a:prstGeom>
            <a:solidFill>
              <a:srgbClr val="3433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4000">
                  <a:solidFill>
                    <a:srgbClr val="FFFFFF"/>
                  </a:solidFill>
                  <a:latin typeface="Arial"/>
                  <a:ea typeface="Arial"/>
                  <a:cs typeface="Arial"/>
                  <a:sym typeface="Arial"/>
                </a:rPr>
                <a:t>목차</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0"/>
          <p:cNvSpPr txBox="1"/>
          <p:nvPr/>
        </p:nvSpPr>
        <p:spPr>
          <a:xfrm>
            <a:off x="142974" y="133550"/>
            <a:ext cx="322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463" name="Google Shape;463;p20"/>
          <p:cNvCxnSpPr>
            <a:stCxn id="462" idx="3"/>
          </p:cNvCxnSpPr>
          <p:nvPr/>
        </p:nvCxnSpPr>
        <p:spPr>
          <a:xfrm rot="10800000" flipH="1">
            <a:off x="3368574" y="313700"/>
            <a:ext cx="8745000" cy="4500"/>
          </a:xfrm>
          <a:prstGeom prst="straightConnector1">
            <a:avLst/>
          </a:prstGeom>
          <a:noFill/>
          <a:ln w="9525" cap="flat" cmpd="sng">
            <a:solidFill>
              <a:srgbClr val="F7CAAC"/>
            </a:solidFill>
            <a:prstDash val="solid"/>
            <a:miter lim="800000"/>
            <a:headEnd type="none" w="sm" len="sm"/>
            <a:tailEnd type="none" w="sm" len="sm"/>
          </a:ln>
        </p:spPr>
      </p:cxnSp>
      <p:cxnSp>
        <p:nvCxnSpPr>
          <p:cNvPr id="464" name="Google Shape;464;p20"/>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465" name="Google Shape;465;p20"/>
          <p:cNvSpPr txBox="1"/>
          <p:nvPr/>
        </p:nvSpPr>
        <p:spPr>
          <a:xfrm>
            <a:off x="7283892" y="1981771"/>
            <a:ext cx="4060616" cy="11693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헤더 </a:t>
            </a:r>
            <a:endParaRPr sz="13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글쓰기, 로그인, 회원가입 버튼</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비로그인 유저가 글쓰기, 로그인으로 접근 시 회원가입 페이지로 인터셉트</a:t>
            </a:r>
            <a:endParaRPr sz="1150">
              <a:solidFill>
                <a:srgbClr val="262626"/>
              </a:solidFill>
              <a:latin typeface="Arial"/>
              <a:ea typeface="Arial"/>
              <a:cs typeface="Arial"/>
              <a:sym typeface="Arial"/>
            </a:endParaRPr>
          </a:p>
        </p:txBody>
      </p:sp>
      <p:sp>
        <p:nvSpPr>
          <p:cNvPr id="466" name="Google Shape;466;p20"/>
          <p:cNvSpPr txBox="1"/>
          <p:nvPr/>
        </p:nvSpPr>
        <p:spPr>
          <a:xfrm>
            <a:off x="7283892" y="3421435"/>
            <a:ext cx="4060616" cy="22311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게시글 목록</a:t>
            </a:r>
            <a:endParaRPr sz="13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카드 형태 게시글 목록, 아이콘 활용하여 아기자기한 UI 구현</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로그인 유저, 하트 아이콘 클릭하여 관심글 등록</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마감일, 제목, 모집 분야, 모집 기술, 작성자 정보 확인</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게시글 조회수, 댓글 수 확인</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등록 24시간 이내 게시글, 마감 24시간 미만 게시글 표시 </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모집 마감 시 마감 표시 </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4x5 20개씩 게시글 페이징 처리    </a:t>
            </a:r>
            <a:endParaRPr/>
          </a:p>
        </p:txBody>
      </p:sp>
      <p:sp>
        <p:nvSpPr>
          <p:cNvPr id="467" name="Google Shape;467;p20"/>
          <p:cNvSpPr txBox="1"/>
          <p:nvPr/>
        </p:nvSpPr>
        <p:spPr>
          <a:xfrm>
            <a:off x="7400727" y="1426710"/>
            <a:ext cx="15509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메인 페이지</a:t>
            </a:r>
            <a:endParaRPr/>
          </a:p>
        </p:txBody>
      </p:sp>
      <p:sp>
        <p:nvSpPr>
          <p:cNvPr id="468" name="Google Shape;468;p20"/>
          <p:cNvSpPr/>
          <p:nvPr/>
        </p:nvSpPr>
        <p:spPr>
          <a:xfrm rot="5400000">
            <a:off x="7219179" y="1294790"/>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Malgun Gothic"/>
              <a:ea typeface="Malgun Gothic"/>
              <a:cs typeface="Malgun Gothic"/>
              <a:sym typeface="Malgun Gothic"/>
            </a:endParaRPr>
          </a:p>
        </p:txBody>
      </p:sp>
      <p:grpSp>
        <p:nvGrpSpPr>
          <p:cNvPr id="469" name="Google Shape;469;p20"/>
          <p:cNvGrpSpPr/>
          <p:nvPr/>
        </p:nvGrpSpPr>
        <p:grpSpPr>
          <a:xfrm>
            <a:off x="1135094" y="886353"/>
            <a:ext cx="5553078" cy="5456882"/>
            <a:chOff x="1135094" y="886353"/>
            <a:chExt cx="5553078" cy="5456882"/>
          </a:xfrm>
        </p:grpSpPr>
        <p:grpSp>
          <p:nvGrpSpPr>
            <p:cNvPr id="470" name="Google Shape;470;p20"/>
            <p:cNvGrpSpPr/>
            <p:nvPr/>
          </p:nvGrpSpPr>
          <p:grpSpPr>
            <a:xfrm>
              <a:off x="1135094" y="1186347"/>
              <a:ext cx="5553077" cy="5120853"/>
              <a:chOff x="1144059" y="1150487"/>
              <a:chExt cx="5553077" cy="5120853"/>
            </a:xfrm>
          </p:grpSpPr>
          <p:pic>
            <p:nvPicPr>
              <p:cNvPr id="471" name="Google Shape;471;p20"/>
              <p:cNvPicPr preferRelativeResize="0"/>
              <p:nvPr/>
            </p:nvPicPr>
            <p:blipFill rotWithShape="1">
              <a:blip r:embed="rId3">
                <a:alphaModFix/>
              </a:blip>
              <a:srcRect l="12507" t="7528" r="19570"/>
              <a:stretch/>
            </p:blipFill>
            <p:spPr>
              <a:xfrm>
                <a:off x="1144059" y="1150487"/>
                <a:ext cx="5553077" cy="2540905"/>
              </a:xfrm>
              <a:prstGeom prst="rect">
                <a:avLst/>
              </a:prstGeom>
              <a:noFill/>
              <a:ln>
                <a:noFill/>
              </a:ln>
            </p:spPr>
          </p:pic>
          <p:pic>
            <p:nvPicPr>
              <p:cNvPr id="472" name="Google Shape;472;p20"/>
              <p:cNvPicPr preferRelativeResize="0"/>
              <p:nvPr/>
            </p:nvPicPr>
            <p:blipFill rotWithShape="1">
              <a:blip r:embed="rId4">
                <a:alphaModFix/>
              </a:blip>
              <a:srcRect/>
              <a:stretch/>
            </p:blipFill>
            <p:spPr>
              <a:xfrm>
                <a:off x="1733040" y="3730435"/>
                <a:ext cx="4501822" cy="2540905"/>
              </a:xfrm>
              <a:prstGeom prst="rect">
                <a:avLst/>
              </a:prstGeom>
              <a:noFill/>
              <a:ln>
                <a:noFill/>
              </a:ln>
            </p:spPr>
          </p:pic>
          <p:pic>
            <p:nvPicPr>
              <p:cNvPr id="473" name="Google Shape;473;p20"/>
              <p:cNvPicPr preferRelativeResize="0"/>
              <p:nvPr/>
            </p:nvPicPr>
            <p:blipFill rotWithShape="1">
              <a:blip r:embed="rId5">
                <a:alphaModFix/>
              </a:blip>
              <a:srcRect/>
              <a:stretch/>
            </p:blipFill>
            <p:spPr>
              <a:xfrm>
                <a:off x="1822143" y="3710953"/>
                <a:ext cx="2199925" cy="1280969"/>
              </a:xfrm>
              <a:prstGeom prst="rect">
                <a:avLst/>
              </a:prstGeom>
              <a:noFill/>
              <a:ln>
                <a:noFill/>
              </a:ln>
            </p:spPr>
          </p:pic>
          <p:pic>
            <p:nvPicPr>
              <p:cNvPr id="474" name="Google Shape;474;p20"/>
              <p:cNvPicPr preferRelativeResize="0"/>
              <p:nvPr/>
            </p:nvPicPr>
            <p:blipFill rotWithShape="1">
              <a:blip r:embed="rId6">
                <a:alphaModFix/>
              </a:blip>
              <a:srcRect/>
              <a:stretch/>
            </p:blipFill>
            <p:spPr>
              <a:xfrm>
                <a:off x="4878767" y="3486621"/>
                <a:ext cx="1293339" cy="279809"/>
              </a:xfrm>
              <a:prstGeom prst="rect">
                <a:avLst/>
              </a:prstGeom>
              <a:noFill/>
              <a:ln>
                <a:noFill/>
              </a:ln>
            </p:spPr>
          </p:pic>
        </p:grpSp>
        <p:sp>
          <p:nvSpPr>
            <p:cNvPr id="475" name="Google Shape;475;p20"/>
            <p:cNvSpPr/>
            <p:nvPr/>
          </p:nvSpPr>
          <p:spPr>
            <a:xfrm>
              <a:off x="1135095" y="886353"/>
              <a:ext cx="5553077" cy="5456882"/>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476" name="Google Shape;476;p20"/>
            <p:cNvPicPr preferRelativeResize="0"/>
            <p:nvPr/>
          </p:nvPicPr>
          <p:blipFill rotWithShape="1">
            <a:blip r:embed="rId7">
              <a:alphaModFix/>
            </a:blip>
            <a:srcRect t="18805" r="77716" b="11624"/>
            <a:stretch/>
          </p:blipFill>
          <p:spPr>
            <a:xfrm>
              <a:off x="1914494" y="980030"/>
              <a:ext cx="1155917" cy="207186"/>
            </a:xfrm>
            <a:prstGeom prst="rect">
              <a:avLst/>
            </a:prstGeom>
            <a:noFill/>
            <a:ln>
              <a:noFill/>
            </a:ln>
          </p:spPr>
        </p:pic>
        <p:pic>
          <p:nvPicPr>
            <p:cNvPr id="477" name="Google Shape;477;p20"/>
            <p:cNvPicPr preferRelativeResize="0"/>
            <p:nvPr/>
          </p:nvPicPr>
          <p:blipFill rotWithShape="1">
            <a:blip r:embed="rId7">
              <a:alphaModFix/>
            </a:blip>
            <a:srcRect l="74927" t="29027" b="29826"/>
            <a:stretch/>
          </p:blipFill>
          <p:spPr>
            <a:xfrm>
              <a:off x="4652624" y="1001184"/>
              <a:ext cx="1550955" cy="146120"/>
            </a:xfrm>
            <a:prstGeom prst="rect">
              <a:avLst/>
            </a:prstGeom>
            <a:noFill/>
            <a:ln>
              <a:noFill/>
            </a:ln>
          </p:spPr>
        </p:pic>
      </p:grpSp>
      <p:grpSp>
        <p:nvGrpSpPr>
          <p:cNvPr id="478" name="Google Shape;478;p20"/>
          <p:cNvGrpSpPr/>
          <p:nvPr/>
        </p:nvGrpSpPr>
        <p:grpSpPr>
          <a:xfrm>
            <a:off x="1174004" y="2368675"/>
            <a:ext cx="5475256" cy="3938525"/>
            <a:chOff x="1174004" y="2282950"/>
            <a:chExt cx="5475256" cy="3938525"/>
          </a:xfrm>
        </p:grpSpPr>
        <p:sp>
          <p:nvSpPr>
            <p:cNvPr id="479" name="Google Shape;479;p20"/>
            <p:cNvSpPr/>
            <p:nvPr/>
          </p:nvSpPr>
          <p:spPr>
            <a:xfrm>
              <a:off x="1174004" y="2282950"/>
              <a:ext cx="5475256" cy="3938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480" name="Google Shape;480;p20"/>
            <p:cNvPicPr preferRelativeResize="0"/>
            <p:nvPr/>
          </p:nvPicPr>
          <p:blipFill rotWithShape="1">
            <a:blip r:embed="rId8">
              <a:alphaModFix/>
            </a:blip>
            <a:srcRect/>
            <a:stretch/>
          </p:blipFill>
          <p:spPr>
            <a:xfrm>
              <a:off x="2420256" y="2490540"/>
              <a:ext cx="3088409" cy="3547905"/>
            </a:xfrm>
            <a:prstGeom prst="rect">
              <a:avLst/>
            </a:prstGeom>
            <a:noFill/>
            <a:ln>
              <a:noFill/>
            </a:ln>
          </p:spPr>
        </p:pic>
        <p:cxnSp>
          <p:nvCxnSpPr>
            <p:cNvPr id="481" name="Google Shape;481;p20"/>
            <p:cNvCxnSpPr/>
            <p:nvPr/>
          </p:nvCxnSpPr>
          <p:spPr>
            <a:xfrm rot="-5400000">
              <a:off x="3028332" y="2561924"/>
              <a:ext cx="358422" cy="209551"/>
            </a:xfrm>
            <a:prstGeom prst="bentConnector3">
              <a:avLst>
                <a:gd name="adj1" fmla="val 123080"/>
              </a:avLst>
            </a:prstGeom>
            <a:noFill/>
            <a:ln w="9525" cap="flat" cmpd="sng">
              <a:solidFill>
                <a:schemeClr val="accent1"/>
              </a:solidFill>
              <a:prstDash val="solid"/>
              <a:miter lim="800000"/>
              <a:headEnd type="none" w="sm" len="sm"/>
              <a:tailEnd type="none" w="sm" len="sm"/>
            </a:ln>
          </p:spPr>
        </p:cxnSp>
        <p:sp>
          <p:nvSpPr>
            <p:cNvPr id="482" name="Google Shape;482;p20"/>
            <p:cNvSpPr txBox="1"/>
            <p:nvPr/>
          </p:nvSpPr>
          <p:spPr>
            <a:xfrm>
              <a:off x="3340894" y="2352675"/>
              <a:ext cx="2405898"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dirty="0">
                  <a:solidFill>
                    <a:srgbClr val="2F5496"/>
                  </a:solidFill>
                  <a:latin typeface="Arial"/>
                  <a:ea typeface="Arial"/>
                  <a:cs typeface="Arial"/>
                  <a:sym typeface="Arial"/>
                </a:rPr>
                <a:t>등록 24시간 이내 게시물</a:t>
              </a:r>
              <a:endParaRPr dirty="0"/>
            </a:p>
          </p:txBody>
        </p:sp>
        <p:cxnSp>
          <p:nvCxnSpPr>
            <p:cNvPr id="483" name="Google Shape;483;p20"/>
            <p:cNvCxnSpPr/>
            <p:nvPr/>
          </p:nvCxnSpPr>
          <p:spPr>
            <a:xfrm>
              <a:off x="5219700" y="3151130"/>
              <a:ext cx="327874" cy="0"/>
            </a:xfrm>
            <a:prstGeom prst="straightConnector1">
              <a:avLst/>
            </a:prstGeom>
            <a:noFill/>
            <a:ln w="9525" cap="flat" cmpd="sng">
              <a:solidFill>
                <a:schemeClr val="accent1"/>
              </a:solidFill>
              <a:prstDash val="solid"/>
              <a:miter lim="800000"/>
              <a:headEnd type="none" w="sm" len="sm"/>
              <a:tailEnd type="none" w="sm" len="sm"/>
            </a:ln>
          </p:spPr>
        </p:cxnSp>
        <p:sp>
          <p:nvSpPr>
            <p:cNvPr id="484" name="Google Shape;484;p20"/>
            <p:cNvSpPr txBox="1"/>
            <p:nvPr/>
          </p:nvSpPr>
          <p:spPr>
            <a:xfrm>
              <a:off x="5547574" y="3020325"/>
              <a:ext cx="958439"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a:solidFill>
                    <a:srgbClr val="2F5496"/>
                  </a:solidFill>
                  <a:latin typeface="Arial"/>
                  <a:ea typeface="Arial"/>
                  <a:cs typeface="Arial"/>
                  <a:sym typeface="Arial"/>
                </a:rPr>
                <a:t>관심글 등록</a:t>
              </a:r>
              <a:endParaRPr/>
            </a:p>
          </p:txBody>
        </p:sp>
        <p:sp>
          <p:nvSpPr>
            <p:cNvPr id="485" name="Google Shape;485;p20"/>
            <p:cNvSpPr txBox="1"/>
            <p:nvPr/>
          </p:nvSpPr>
          <p:spPr>
            <a:xfrm>
              <a:off x="1996893" y="3682225"/>
              <a:ext cx="479219"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rgbClr val="2F5496"/>
                  </a:solidFill>
                  <a:latin typeface="Arial"/>
                  <a:ea typeface="Arial"/>
                  <a:cs typeface="Arial"/>
                  <a:sym typeface="Arial"/>
                </a:rPr>
                <a:t>제목</a:t>
              </a:r>
              <a:endParaRPr/>
            </a:p>
          </p:txBody>
        </p:sp>
        <p:sp>
          <p:nvSpPr>
            <p:cNvPr id="486" name="Google Shape;486;p20"/>
            <p:cNvSpPr txBox="1"/>
            <p:nvPr/>
          </p:nvSpPr>
          <p:spPr>
            <a:xfrm>
              <a:off x="1683664" y="4241128"/>
              <a:ext cx="807774"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rgbClr val="2F5496"/>
                  </a:solidFill>
                  <a:latin typeface="Arial"/>
                  <a:ea typeface="Arial"/>
                  <a:cs typeface="Arial"/>
                  <a:sym typeface="Arial"/>
                </a:rPr>
                <a:t>모집 분야</a:t>
              </a:r>
              <a:endParaRPr/>
            </a:p>
          </p:txBody>
        </p:sp>
        <p:sp>
          <p:nvSpPr>
            <p:cNvPr id="487" name="Google Shape;487;p20"/>
            <p:cNvSpPr txBox="1"/>
            <p:nvPr/>
          </p:nvSpPr>
          <p:spPr>
            <a:xfrm>
              <a:off x="1684568" y="4724105"/>
              <a:ext cx="807774"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rgbClr val="2F5496"/>
                  </a:solidFill>
                  <a:latin typeface="Arial"/>
                  <a:ea typeface="Arial"/>
                  <a:cs typeface="Arial"/>
                  <a:sym typeface="Arial"/>
                </a:rPr>
                <a:t>사용 기술</a:t>
              </a:r>
              <a:endParaRPr/>
            </a:p>
          </p:txBody>
        </p:sp>
        <p:sp>
          <p:nvSpPr>
            <p:cNvPr id="488" name="Google Shape;488;p20"/>
            <p:cNvSpPr txBox="1"/>
            <p:nvPr/>
          </p:nvSpPr>
          <p:spPr>
            <a:xfrm>
              <a:off x="1666207" y="5365072"/>
              <a:ext cx="807774"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rgbClr val="2F5496"/>
                  </a:solidFill>
                  <a:latin typeface="Arial"/>
                  <a:ea typeface="Arial"/>
                  <a:cs typeface="Arial"/>
                  <a:sym typeface="Arial"/>
                </a:rPr>
                <a:t>작성자</a:t>
              </a:r>
              <a:endParaRPr/>
            </a:p>
          </p:txBody>
        </p:sp>
        <p:sp>
          <p:nvSpPr>
            <p:cNvPr id="489" name="Google Shape;489;p20"/>
            <p:cNvSpPr txBox="1"/>
            <p:nvPr/>
          </p:nvSpPr>
          <p:spPr>
            <a:xfrm>
              <a:off x="3897006" y="5726011"/>
              <a:ext cx="807774"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rgbClr val="2F5496"/>
                  </a:solidFill>
                  <a:latin typeface="Arial"/>
                  <a:ea typeface="Arial"/>
                  <a:cs typeface="Arial"/>
                  <a:sym typeface="Arial"/>
                </a:rPr>
                <a:t>조회수</a:t>
              </a:r>
              <a:endParaRPr/>
            </a:p>
          </p:txBody>
        </p:sp>
        <p:sp>
          <p:nvSpPr>
            <p:cNvPr id="490" name="Google Shape;490;p20"/>
            <p:cNvSpPr txBox="1"/>
            <p:nvPr/>
          </p:nvSpPr>
          <p:spPr>
            <a:xfrm>
              <a:off x="4543843" y="5726011"/>
              <a:ext cx="807774"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a:solidFill>
                    <a:srgbClr val="2F5496"/>
                  </a:solidFill>
                  <a:latin typeface="Arial"/>
                  <a:ea typeface="Arial"/>
                  <a:cs typeface="Arial"/>
                  <a:sym typeface="Arial"/>
                </a:rPr>
                <a:t>댓글 수</a:t>
              </a:r>
              <a:endParaRPr/>
            </a:p>
          </p:txBody>
        </p:sp>
        <p:cxnSp>
          <p:nvCxnSpPr>
            <p:cNvPr id="491" name="Google Shape;491;p20"/>
            <p:cNvCxnSpPr/>
            <p:nvPr/>
          </p:nvCxnSpPr>
          <p:spPr>
            <a:xfrm>
              <a:off x="2492452" y="3820656"/>
              <a:ext cx="327874" cy="0"/>
            </a:xfrm>
            <a:prstGeom prst="straightConnector1">
              <a:avLst/>
            </a:prstGeom>
            <a:noFill/>
            <a:ln w="9525" cap="flat" cmpd="sng">
              <a:solidFill>
                <a:schemeClr val="accent1"/>
              </a:solidFill>
              <a:prstDash val="solid"/>
              <a:miter lim="800000"/>
              <a:headEnd type="none" w="sm" len="sm"/>
              <a:tailEnd type="none" w="sm" len="sm"/>
            </a:ln>
          </p:spPr>
        </p:cxnSp>
        <p:cxnSp>
          <p:nvCxnSpPr>
            <p:cNvPr id="492" name="Google Shape;492;p20"/>
            <p:cNvCxnSpPr/>
            <p:nvPr/>
          </p:nvCxnSpPr>
          <p:spPr>
            <a:xfrm>
              <a:off x="2473981" y="4382631"/>
              <a:ext cx="327874" cy="0"/>
            </a:xfrm>
            <a:prstGeom prst="straightConnector1">
              <a:avLst/>
            </a:prstGeom>
            <a:noFill/>
            <a:ln w="9525" cap="flat" cmpd="sng">
              <a:solidFill>
                <a:schemeClr val="accent1"/>
              </a:solidFill>
              <a:prstDash val="solid"/>
              <a:miter lim="800000"/>
              <a:headEnd type="none" w="sm" len="sm"/>
              <a:tailEnd type="none" w="sm" len="sm"/>
            </a:ln>
          </p:spPr>
        </p:cxnSp>
        <p:cxnSp>
          <p:nvCxnSpPr>
            <p:cNvPr id="493" name="Google Shape;493;p20"/>
            <p:cNvCxnSpPr/>
            <p:nvPr/>
          </p:nvCxnSpPr>
          <p:spPr>
            <a:xfrm>
              <a:off x="2502795" y="4849356"/>
              <a:ext cx="327874" cy="0"/>
            </a:xfrm>
            <a:prstGeom prst="straightConnector1">
              <a:avLst/>
            </a:prstGeom>
            <a:noFill/>
            <a:ln w="9525" cap="flat" cmpd="sng">
              <a:solidFill>
                <a:schemeClr val="accent1"/>
              </a:solidFill>
              <a:prstDash val="solid"/>
              <a:miter lim="800000"/>
              <a:headEnd type="none" w="sm" len="sm"/>
              <a:tailEnd type="none" w="sm" len="sm"/>
            </a:ln>
          </p:spPr>
        </p:cxnSp>
        <p:cxnSp>
          <p:nvCxnSpPr>
            <p:cNvPr id="494" name="Google Shape;494;p20"/>
            <p:cNvCxnSpPr/>
            <p:nvPr/>
          </p:nvCxnSpPr>
          <p:spPr>
            <a:xfrm>
              <a:off x="2483238" y="5495877"/>
              <a:ext cx="327874" cy="0"/>
            </a:xfrm>
            <a:prstGeom prst="straightConnector1">
              <a:avLst/>
            </a:prstGeom>
            <a:noFill/>
            <a:ln w="9525" cap="flat" cmpd="sng">
              <a:solidFill>
                <a:schemeClr val="accent1"/>
              </a:solidFill>
              <a:prstDash val="solid"/>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4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1"/>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501" name="Google Shape;501;p21"/>
          <p:cNvCxnSpPr>
            <a:stCxn id="500"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cxnSp>
        <p:nvCxnSpPr>
          <p:cNvPr id="502" name="Google Shape;502;p21"/>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503" name="Google Shape;503;p21"/>
          <p:cNvSpPr txBox="1"/>
          <p:nvPr/>
        </p:nvSpPr>
        <p:spPr>
          <a:xfrm>
            <a:off x="7065352" y="2748142"/>
            <a:ext cx="4099094" cy="115781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개발분야 탭 &amp; 기술스택 목록    </a:t>
            </a:r>
            <a:endParaRPr sz="13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프론트엔드, 백엔드, 모바일 - 개발분야 탭 구현</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개발분야 탭을 누르면 분야별 기술 스택 목록이 보임</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선택 조건에 따른 게시글 목록 조회</a:t>
            </a:r>
            <a:endParaRPr sz="1150">
              <a:solidFill>
                <a:srgbClr val="262626"/>
              </a:solidFill>
              <a:latin typeface="Arial"/>
              <a:ea typeface="Arial"/>
              <a:cs typeface="Arial"/>
              <a:sym typeface="Arial"/>
            </a:endParaRPr>
          </a:p>
        </p:txBody>
      </p:sp>
      <p:sp>
        <p:nvSpPr>
          <p:cNvPr id="504" name="Google Shape;504;p21"/>
          <p:cNvSpPr txBox="1"/>
          <p:nvPr/>
        </p:nvSpPr>
        <p:spPr>
          <a:xfrm>
            <a:off x="7065352" y="4083595"/>
            <a:ext cx="4548594" cy="89236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내 포지션 찾기  </a:t>
            </a:r>
            <a:endParaRPr sz="13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프론트엔드, 백엔드, IOS, 안드로이드,  DevOps, 디자이너</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포지션 별 게시글 목록 조회</a:t>
            </a:r>
            <a:endParaRPr sz="1150">
              <a:solidFill>
                <a:srgbClr val="262626"/>
              </a:solidFill>
              <a:latin typeface="Arial"/>
              <a:ea typeface="Arial"/>
              <a:cs typeface="Arial"/>
              <a:sym typeface="Arial"/>
            </a:endParaRPr>
          </a:p>
        </p:txBody>
      </p:sp>
      <p:sp>
        <p:nvSpPr>
          <p:cNvPr id="505" name="Google Shape;505;p21"/>
          <p:cNvSpPr txBox="1"/>
          <p:nvPr/>
        </p:nvSpPr>
        <p:spPr>
          <a:xfrm>
            <a:off x="7148453" y="1453659"/>
            <a:ext cx="15509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검색 및 필터 기능</a:t>
            </a:r>
            <a:endParaRPr/>
          </a:p>
        </p:txBody>
      </p:sp>
      <p:sp>
        <p:nvSpPr>
          <p:cNvPr id="506" name="Google Shape;506;p21"/>
          <p:cNvSpPr/>
          <p:nvPr/>
        </p:nvSpPr>
        <p:spPr>
          <a:xfrm rot="5400000">
            <a:off x="6966905" y="1559235"/>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Malgun Gothic"/>
              <a:ea typeface="Malgun Gothic"/>
              <a:cs typeface="Malgun Gothic"/>
              <a:sym typeface="Malgun Gothic"/>
            </a:endParaRPr>
          </a:p>
        </p:txBody>
      </p:sp>
      <p:sp>
        <p:nvSpPr>
          <p:cNvPr id="507" name="Google Shape;507;p21"/>
          <p:cNvSpPr txBox="1"/>
          <p:nvPr/>
        </p:nvSpPr>
        <p:spPr>
          <a:xfrm>
            <a:off x="7065352" y="5174860"/>
            <a:ext cx="4548594" cy="62690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모집 중만 보기</a:t>
            </a:r>
            <a:endParaRPr sz="13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마감일 이전이거나 작성자가 모집 마감을 하지 않은 게시글만 조회</a:t>
            </a:r>
            <a:endParaRPr sz="1150">
              <a:solidFill>
                <a:srgbClr val="262626"/>
              </a:solidFill>
              <a:latin typeface="Arial"/>
              <a:ea typeface="Arial"/>
              <a:cs typeface="Arial"/>
              <a:sym typeface="Arial"/>
            </a:endParaRPr>
          </a:p>
        </p:txBody>
      </p:sp>
      <p:sp>
        <p:nvSpPr>
          <p:cNvPr id="508" name="Google Shape;508;p21"/>
          <p:cNvSpPr txBox="1"/>
          <p:nvPr/>
        </p:nvSpPr>
        <p:spPr>
          <a:xfrm>
            <a:off x="7065352" y="1973238"/>
            <a:ext cx="3865089" cy="62690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검색    </a:t>
            </a:r>
            <a:endParaRPr sz="13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게시글 제목과 내용으로 검색 기능 구현</a:t>
            </a:r>
            <a:endParaRPr sz="1150">
              <a:solidFill>
                <a:srgbClr val="262626"/>
              </a:solidFill>
              <a:latin typeface="Arial"/>
              <a:ea typeface="Arial"/>
              <a:cs typeface="Arial"/>
              <a:sym typeface="Arial"/>
            </a:endParaRPr>
          </a:p>
        </p:txBody>
      </p:sp>
      <p:grpSp>
        <p:nvGrpSpPr>
          <p:cNvPr id="4" name="그룹 3">
            <a:extLst>
              <a:ext uri="{FF2B5EF4-FFF2-40B4-BE49-F238E27FC236}">
                <a16:creationId xmlns:a16="http://schemas.microsoft.com/office/drawing/2014/main" id="{F1B169DE-34E9-451F-B3EA-B185A5981B08}"/>
              </a:ext>
            </a:extLst>
          </p:cNvPr>
          <p:cNvGrpSpPr/>
          <p:nvPr/>
        </p:nvGrpSpPr>
        <p:grpSpPr>
          <a:xfrm>
            <a:off x="1260291" y="1069143"/>
            <a:ext cx="5127938" cy="5001734"/>
            <a:chOff x="1260291" y="1069143"/>
            <a:chExt cx="5127938" cy="5001734"/>
          </a:xfrm>
        </p:grpSpPr>
        <p:sp>
          <p:nvSpPr>
            <p:cNvPr id="3" name="직사각형 2">
              <a:extLst>
                <a:ext uri="{FF2B5EF4-FFF2-40B4-BE49-F238E27FC236}">
                  <a16:creationId xmlns:a16="http://schemas.microsoft.com/office/drawing/2014/main" id="{97F4408E-DFA1-486D-839C-75D994438066}"/>
                </a:ext>
              </a:extLst>
            </p:cNvPr>
            <p:cNvSpPr/>
            <p:nvPr/>
          </p:nvSpPr>
          <p:spPr>
            <a:xfrm>
              <a:off x="1260291" y="1069143"/>
              <a:ext cx="5127938" cy="1306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09" name="Google Shape;509;p21"/>
            <p:cNvPicPr preferRelativeResize="0"/>
            <p:nvPr/>
          </p:nvPicPr>
          <p:blipFill rotWithShape="1">
            <a:blip r:embed="rId3">
              <a:alphaModFix/>
            </a:blip>
            <a:srcRect l="4630" r="2728" b="7268"/>
            <a:stretch/>
          </p:blipFill>
          <p:spPr>
            <a:xfrm>
              <a:off x="1321332" y="2039579"/>
              <a:ext cx="5018018" cy="4013943"/>
            </a:xfrm>
            <a:prstGeom prst="rect">
              <a:avLst/>
            </a:prstGeom>
            <a:noFill/>
            <a:ln>
              <a:noFill/>
            </a:ln>
          </p:spPr>
        </p:pic>
        <p:pic>
          <p:nvPicPr>
            <p:cNvPr id="510" name="Google Shape;510;p21"/>
            <p:cNvPicPr preferRelativeResize="0"/>
            <p:nvPr/>
          </p:nvPicPr>
          <p:blipFill rotWithShape="1">
            <a:blip r:embed="rId4">
              <a:alphaModFix/>
            </a:blip>
            <a:srcRect/>
            <a:stretch/>
          </p:blipFill>
          <p:spPr>
            <a:xfrm>
              <a:off x="1487152" y="1398600"/>
              <a:ext cx="4732673" cy="497641"/>
            </a:xfrm>
            <a:prstGeom prst="rect">
              <a:avLst/>
            </a:prstGeom>
            <a:noFill/>
            <a:ln>
              <a:noFill/>
            </a:ln>
          </p:spPr>
        </p:pic>
        <p:pic>
          <p:nvPicPr>
            <p:cNvPr id="511" name="Google Shape;511;p21"/>
            <p:cNvPicPr preferRelativeResize="0"/>
            <p:nvPr/>
          </p:nvPicPr>
          <p:blipFill rotWithShape="1">
            <a:blip r:embed="rId5">
              <a:alphaModFix/>
            </a:blip>
            <a:srcRect t="50000"/>
            <a:stretch/>
          </p:blipFill>
          <p:spPr>
            <a:xfrm>
              <a:off x="1263733" y="1072034"/>
              <a:ext cx="5121054" cy="83735"/>
            </a:xfrm>
            <a:prstGeom prst="rect">
              <a:avLst/>
            </a:prstGeom>
            <a:noFill/>
            <a:ln>
              <a:noFill/>
            </a:ln>
          </p:spPr>
        </p:pic>
        <p:sp>
          <p:nvSpPr>
            <p:cNvPr id="512" name="Google Shape;512;p21"/>
            <p:cNvSpPr/>
            <p:nvPr/>
          </p:nvSpPr>
          <p:spPr>
            <a:xfrm>
              <a:off x="1260291" y="1069143"/>
              <a:ext cx="5121054" cy="500173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cxnSp>
        <p:nvCxnSpPr>
          <p:cNvPr id="518" name="Google Shape;518;p22"/>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519" name="Google Shape;519;p22"/>
          <p:cNvSpPr txBox="1"/>
          <p:nvPr/>
        </p:nvSpPr>
        <p:spPr>
          <a:xfrm>
            <a:off x="6832347" y="1511760"/>
            <a:ext cx="287738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회원가입 페이지</a:t>
            </a:r>
            <a:endParaRPr/>
          </a:p>
        </p:txBody>
      </p:sp>
      <p:sp>
        <p:nvSpPr>
          <p:cNvPr id="520" name="Google Shape;520;p22"/>
          <p:cNvSpPr/>
          <p:nvPr/>
        </p:nvSpPr>
        <p:spPr>
          <a:xfrm rot="5400000">
            <a:off x="6667898" y="1611781"/>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Malgun Gothic"/>
              <a:ea typeface="Malgun Gothic"/>
              <a:cs typeface="Malgun Gothic"/>
              <a:sym typeface="Malgun Gothic"/>
            </a:endParaRPr>
          </a:p>
        </p:txBody>
      </p:sp>
      <p:pic>
        <p:nvPicPr>
          <p:cNvPr id="521" name="Google Shape;521;p22"/>
          <p:cNvPicPr preferRelativeResize="0"/>
          <p:nvPr/>
        </p:nvPicPr>
        <p:blipFill rotWithShape="1">
          <a:blip r:embed="rId3">
            <a:alphaModFix/>
          </a:blip>
          <a:srcRect t="11193" b="1050"/>
          <a:stretch/>
        </p:blipFill>
        <p:spPr>
          <a:xfrm>
            <a:off x="1673933" y="1405558"/>
            <a:ext cx="4063480" cy="4688091"/>
          </a:xfrm>
          <a:prstGeom prst="rect">
            <a:avLst/>
          </a:prstGeom>
          <a:noFill/>
          <a:ln>
            <a:noFill/>
          </a:ln>
        </p:spPr>
      </p:pic>
      <p:sp>
        <p:nvSpPr>
          <p:cNvPr id="522" name="Google Shape;522;p22"/>
          <p:cNvSpPr txBox="1"/>
          <p:nvPr/>
        </p:nvSpPr>
        <p:spPr>
          <a:xfrm>
            <a:off x="6799007" y="2013805"/>
            <a:ext cx="4002896" cy="364003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i="0" u="none" strike="noStrike">
                <a:solidFill>
                  <a:srgbClr val="000000"/>
                </a:solidFill>
                <a:latin typeface="Arial"/>
                <a:ea typeface="Arial"/>
                <a:cs typeface="Arial"/>
                <a:sym typeface="Arial"/>
              </a:rPr>
              <a:t>유효성 검사</a:t>
            </a:r>
            <a:br>
              <a:rPr lang="ko-KR" sz="1100" b="0">
                <a:solidFill>
                  <a:schemeClr val="dk1"/>
                </a:solidFill>
                <a:latin typeface="Malgun Gothic"/>
                <a:ea typeface="Malgun Gothic"/>
                <a:cs typeface="Malgun Gothic"/>
                <a:sym typeface="Malgun Gothic"/>
              </a:rPr>
            </a:br>
            <a:r>
              <a:rPr lang="ko-KR" sz="1150" b="0">
                <a:solidFill>
                  <a:srgbClr val="262626"/>
                </a:solidFill>
                <a:latin typeface="Arial"/>
                <a:ea typeface="Arial"/>
                <a:cs typeface="Arial"/>
                <a:sym typeface="Arial"/>
              </a:rPr>
              <a:t>-  </a:t>
            </a:r>
            <a:r>
              <a:rPr lang="ko-KR" sz="1150" b="0" i="0" u="none" strike="noStrike">
                <a:solidFill>
                  <a:srgbClr val="262626"/>
                </a:solidFill>
                <a:latin typeface="Arial"/>
                <a:ea typeface="Arial"/>
                <a:cs typeface="Arial"/>
                <a:sym typeface="Arial"/>
              </a:rPr>
              <a:t>아이디, 비밀번호, 닉네임, 이메일 유효성 검사 모두 통과해야만 회원가입 가능</a:t>
            </a:r>
            <a:endParaRPr sz="1150" b="0" i="0" u="none" strike="noStrike">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b="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KR" sz="1300" i="0" u="none" strike="noStrike">
                <a:solidFill>
                  <a:srgbClr val="000000"/>
                </a:solidFill>
                <a:latin typeface="Arial"/>
                <a:ea typeface="Arial"/>
                <a:cs typeface="Arial"/>
                <a:sym typeface="Arial"/>
              </a:rPr>
              <a:t>관심 기술 설정</a:t>
            </a:r>
            <a:br>
              <a:rPr lang="ko-KR" sz="1100" b="0">
                <a:solidFill>
                  <a:schemeClr val="dk1"/>
                </a:solidFill>
                <a:latin typeface="Malgun Gothic"/>
                <a:ea typeface="Malgun Gothic"/>
                <a:cs typeface="Malgun Gothic"/>
                <a:sym typeface="Malgun Gothic"/>
              </a:rPr>
            </a:br>
            <a:r>
              <a:rPr lang="ko-KR" sz="1150" b="0">
                <a:solidFill>
                  <a:srgbClr val="262626"/>
                </a:solidFill>
                <a:latin typeface="Arial"/>
                <a:ea typeface="Arial"/>
                <a:cs typeface="Arial"/>
                <a:sym typeface="Arial"/>
              </a:rPr>
              <a:t>-  </a:t>
            </a:r>
            <a:r>
              <a:rPr lang="ko-KR" sz="1150" b="0" i="0" u="none" strike="noStrike">
                <a:solidFill>
                  <a:srgbClr val="262626"/>
                </a:solidFill>
                <a:latin typeface="Arial"/>
                <a:ea typeface="Arial"/>
                <a:cs typeface="Arial"/>
                <a:sym typeface="Arial"/>
              </a:rPr>
              <a:t>사용자가 선택한 관심 기술을 기반으로 추천글을 제공하고자   관심기술 설정 기능 구현 </a:t>
            </a:r>
            <a:endParaRPr sz="1150" b="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br>
              <a:rPr lang="ko-KR" sz="1100" b="0">
                <a:solidFill>
                  <a:schemeClr val="dk1"/>
                </a:solidFill>
                <a:latin typeface="Malgun Gothic"/>
                <a:ea typeface="Malgun Gothic"/>
                <a:cs typeface="Malgun Gothic"/>
                <a:sym typeface="Malgun Gothic"/>
              </a:rPr>
            </a:br>
            <a:r>
              <a:rPr lang="ko-KR" sz="1300" i="0" u="none" strike="noStrike">
                <a:solidFill>
                  <a:srgbClr val="000000"/>
                </a:solidFill>
                <a:latin typeface="Arial"/>
                <a:ea typeface="Arial"/>
                <a:cs typeface="Arial"/>
                <a:sym typeface="Arial"/>
              </a:rPr>
              <a:t>프로필 이미지 설정</a:t>
            </a:r>
            <a:br>
              <a:rPr lang="ko-KR" sz="1100" b="0">
                <a:solidFill>
                  <a:schemeClr val="dk1"/>
                </a:solidFill>
                <a:latin typeface="Malgun Gothic"/>
                <a:ea typeface="Malgun Gothic"/>
                <a:cs typeface="Malgun Gothic"/>
                <a:sym typeface="Malgun Gothic"/>
              </a:rPr>
            </a:br>
            <a:r>
              <a:rPr lang="ko-KR" sz="1150" b="0">
                <a:solidFill>
                  <a:srgbClr val="262626"/>
                </a:solidFill>
                <a:latin typeface="Arial"/>
                <a:ea typeface="Arial"/>
                <a:cs typeface="Arial"/>
                <a:sym typeface="Arial"/>
              </a:rPr>
              <a:t>-  </a:t>
            </a:r>
            <a:r>
              <a:rPr lang="ko-KR" sz="1150" b="0" i="0" u="none" strike="noStrike">
                <a:solidFill>
                  <a:srgbClr val="262626"/>
                </a:solidFill>
                <a:latin typeface="Arial"/>
                <a:ea typeface="Arial"/>
                <a:cs typeface="Arial"/>
                <a:sym typeface="Arial"/>
              </a:rPr>
              <a:t>개인의 개성을 표현할 수 있는 프로필 이미지 설정 기능 구현</a:t>
            </a:r>
            <a:endParaRPr sz="1150" b="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br>
              <a:rPr lang="ko-KR" sz="1100" b="0">
                <a:solidFill>
                  <a:schemeClr val="dk1"/>
                </a:solidFill>
                <a:latin typeface="Malgun Gothic"/>
                <a:ea typeface="Malgun Gothic"/>
                <a:cs typeface="Malgun Gothic"/>
                <a:sym typeface="Malgun Gothic"/>
              </a:rPr>
            </a:br>
            <a:r>
              <a:rPr lang="ko-KR" sz="1300" i="0" u="none" strike="noStrike">
                <a:solidFill>
                  <a:srgbClr val="000000"/>
                </a:solidFill>
                <a:latin typeface="Arial"/>
                <a:ea typeface="Arial"/>
                <a:cs typeface="Arial"/>
                <a:sym typeface="Arial"/>
              </a:rPr>
              <a:t>회원가입 수단의 다양화</a:t>
            </a:r>
            <a:br>
              <a:rPr lang="ko-KR" sz="1100" b="0">
                <a:solidFill>
                  <a:schemeClr val="dk1"/>
                </a:solidFill>
                <a:latin typeface="Malgun Gothic"/>
                <a:ea typeface="Malgun Gothic"/>
                <a:cs typeface="Malgun Gothic"/>
                <a:sym typeface="Malgun Gothic"/>
              </a:rPr>
            </a:br>
            <a:r>
              <a:rPr lang="ko-KR" sz="1150" b="0">
                <a:solidFill>
                  <a:srgbClr val="262626"/>
                </a:solidFill>
                <a:latin typeface="Arial"/>
                <a:ea typeface="Arial"/>
                <a:cs typeface="Arial"/>
                <a:sym typeface="Arial"/>
              </a:rPr>
              <a:t>-  </a:t>
            </a:r>
            <a:r>
              <a:rPr lang="ko-KR" sz="1150" b="0" i="0" u="none" strike="noStrike">
                <a:solidFill>
                  <a:srgbClr val="262626"/>
                </a:solidFill>
                <a:latin typeface="Arial"/>
                <a:ea typeface="Arial"/>
                <a:cs typeface="Arial"/>
                <a:sym typeface="Arial"/>
              </a:rPr>
              <a:t>소셜(구글,네이버,카카오) 아이디를 통한 회원가입 기능 제공</a:t>
            </a:r>
            <a:endParaRPr sz="1150">
              <a:solidFill>
                <a:srgbClr val="262626"/>
              </a:solidFill>
              <a:latin typeface="Arial"/>
              <a:ea typeface="Arial"/>
              <a:cs typeface="Arial"/>
              <a:sym typeface="Arial"/>
            </a:endParaRPr>
          </a:p>
        </p:txBody>
      </p:sp>
      <p:pic>
        <p:nvPicPr>
          <p:cNvPr id="523" name="Google Shape;523;p22"/>
          <p:cNvPicPr preferRelativeResize="0"/>
          <p:nvPr/>
        </p:nvPicPr>
        <p:blipFill rotWithShape="1">
          <a:blip r:embed="rId3">
            <a:alphaModFix/>
          </a:blip>
          <a:srcRect l="29969" t="-980" r="30776" b="92946"/>
          <a:stretch/>
        </p:blipFill>
        <p:spPr>
          <a:xfrm>
            <a:off x="2912505" y="956905"/>
            <a:ext cx="1533990" cy="412793"/>
          </a:xfrm>
          <a:prstGeom prst="rect">
            <a:avLst/>
          </a:prstGeom>
          <a:noFill/>
          <a:ln>
            <a:noFill/>
          </a:ln>
        </p:spPr>
      </p:pic>
      <p:sp>
        <p:nvSpPr>
          <p:cNvPr id="524" name="Google Shape;524;p22"/>
          <p:cNvSpPr/>
          <p:nvPr/>
        </p:nvSpPr>
        <p:spPr>
          <a:xfrm>
            <a:off x="1260291" y="923020"/>
            <a:ext cx="4835710" cy="523845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25" name="Google Shape;525;p22"/>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526" name="Google Shape;526;p22"/>
          <p:cNvCxnSpPr>
            <a:stCxn id="525"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cxnSp>
        <p:nvCxnSpPr>
          <p:cNvPr id="532" name="Google Shape;532;p23"/>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533" name="Google Shape;533;p23"/>
          <p:cNvSpPr txBox="1"/>
          <p:nvPr/>
        </p:nvSpPr>
        <p:spPr>
          <a:xfrm>
            <a:off x="7499203" y="1966221"/>
            <a:ext cx="20015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소셜 로그인</a:t>
            </a:r>
            <a:endParaRPr/>
          </a:p>
        </p:txBody>
      </p:sp>
      <p:sp>
        <p:nvSpPr>
          <p:cNvPr id="534" name="Google Shape;534;p23"/>
          <p:cNvSpPr/>
          <p:nvPr/>
        </p:nvSpPr>
        <p:spPr>
          <a:xfrm rot="5400000">
            <a:off x="7312479" y="2065971"/>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accent2"/>
              </a:solidFill>
              <a:latin typeface="Malgun Gothic"/>
              <a:ea typeface="Malgun Gothic"/>
              <a:cs typeface="Malgun Gothic"/>
              <a:sym typeface="Malgun Gothic"/>
            </a:endParaRPr>
          </a:p>
        </p:txBody>
      </p:sp>
      <p:sp>
        <p:nvSpPr>
          <p:cNvPr id="535" name="Google Shape;535;p23"/>
          <p:cNvSpPr txBox="1"/>
          <p:nvPr/>
        </p:nvSpPr>
        <p:spPr>
          <a:xfrm>
            <a:off x="7366665" y="2504860"/>
            <a:ext cx="4150885" cy="276344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소셜 로그인 OPEN API 사용</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새로운 계정 정보를 만들고 기억할 필요가 없다는 편의성 제공 및 계정 정보를 안전하게 보호하고자 사용</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로그인을 통해 소셜 계정 정보와 유효성이 확인되면 얻을 수 있는 엑세스 토큰을 사용해, 필요한 사용자 정보를 가져와 DB에 저장</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사용한 라이브러리</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Scribejava-apis</a:t>
            </a:r>
            <a:endParaRPr sz="110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Scribejava-core</a:t>
            </a:r>
            <a:endParaRPr/>
          </a:p>
          <a:p>
            <a:pPr marL="171450" marR="0" lvl="0" indent="-1714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Spring-social-google</a:t>
            </a:r>
            <a:endParaRPr/>
          </a:p>
        </p:txBody>
      </p:sp>
      <p:pic>
        <p:nvPicPr>
          <p:cNvPr id="536" name="Google Shape;536;p23"/>
          <p:cNvPicPr preferRelativeResize="0"/>
          <p:nvPr/>
        </p:nvPicPr>
        <p:blipFill rotWithShape="1">
          <a:blip r:embed="rId3">
            <a:alphaModFix/>
          </a:blip>
          <a:srcRect/>
          <a:stretch/>
        </p:blipFill>
        <p:spPr>
          <a:xfrm>
            <a:off x="1189159" y="1621621"/>
            <a:ext cx="2554881" cy="1153385"/>
          </a:xfrm>
          <a:prstGeom prst="rect">
            <a:avLst/>
          </a:prstGeom>
          <a:noFill/>
          <a:ln>
            <a:noFill/>
          </a:ln>
        </p:spPr>
      </p:pic>
      <p:pic>
        <p:nvPicPr>
          <p:cNvPr id="537" name="Google Shape;537;p23"/>
          <p:cNvPicPr preferRelativeResize="0"/>
          <p:nvPr/>
        </p:nvPicPr>
        <p:blipFill rotWithShape="1">
          <a:blip r:embed="rId4">
            <a:alphaModFix/>
          </a:blip>
          <a:srcRect/>
          <a:stretch/>
        </p:blipFill>
        <p:spPr>
          <a:xfrm>
            <a:off x="4120452" y="2240831"/>
            <a:ext cx="2681469" cy="2999350"/>
          </a:xfrm>
          <a:prstGeom prst="rect">
            <a:avLst/>
          </a:prstGeom>
          <a:noFill/>
          <a:ln>
            <a:noFill/>
          </a:ln>
        </p:spPr>
      </p:pic>
      <p:pic>
        <p:nvPicPr>
          <p:cNvPr id="538" name="Google Shape;538;p23"/>
          <p:cNvPicPr preferRelativeResize="0"/>
          <p:nvPr/>
        </p:nvPicPr>
        <p:blipFill rotWithShape="1">
          <a:blip r:embed="rId5">
            <a:alphaModFix/>
          </a:blip>
          <a:srcRect/>
          <a:stretch/>
        </p:blipFill>
        <p:spPr>
          <a:xfrm>
            <a:off x="1046096" y="3376321"/>
            <a:ext cx="2823731" cy="2239012"/>
          </a:xfrm>
          <a:prstGeom prst="rect">
            <a:avLst/>
          </a:prstGeom>
          <a:noFill/>
          <a:ln>
            <a:noFill/>
          </a:ln>
        </p:spPr>
      </p:pic>
      <p:sp>
        <p:nvSpPr>
          <p:cNvPr id="539" name="Google Shape;539;p23"/>
          <p:cNvSpPr/>
          <p:nvPr/>
        </p:nvSpPr>
        <p:spPr>
          <a:xfrm>
            <a:off x="1064957" y="1515537"/>
            <a:ext cx="2775467" cy="133070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40" name="Google Shape;540;p23"/>
          <p:cNvSpPr/>
          <p:nvPr/>
        </p:nvSpPr>
        <p:spPr>
          <a:xfrm>
            <a:off x="1066475" y="3144782"/>
            <a:ext cx="2773949" cy="267685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41" name="Google Shape;541;p23"/>
          <p:cNvSpPr/>
          <p:nvPr/>
        </p:nvSpPr>
        <p:spPr>
          <a:xfrm>
            <a:off x="4110178" y="1515537"/>
            <a:ext cx="2681469" cy="4306103"/>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542" name="Google Shape;542;p23"/>
          <p:cNvCxnSpPr>
            <a:stCxn id="539" idx="3"/>
          </p:cNvCxnSpPr>
          <p:nvPr/>
        </p:nvCxnSpPr>
        <p:spPr>
          <a:xfrm>
            <a:off x="3840424" y="2180889"/>
            <a:ext cx="1036200" cy="1526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43" name="Google Shape;543;p23"/>
          <p:cNvCxnSpPr>
            <a:endCxn id="538" idx="3"/>
          </p:cNvCxnSpPr>
          <p:nvPr/>
        </p:nvCxnSpPr>
        <p:spPr>
          <a:xfrm flipH="1">
            <a:off x="3869827" y="4365327"/>
            <a:ext cx="240300" cy="130500"/>
          </a:xfrm>
          <a:prstGeom prst="straightConnector1">
            <a:avLst/>
          </a:prstGeom>
          <a:noFill/>
          <a:ln w="9525" cap="flat" cmpd="sng">
            <a:solidFill>
              <a:schemeClr val="accent1"/>
            </a:solidFill>
            <a:prstDash val="solid"/>
            <a:miter lim="800000"/>
            <a:headEnd type="none" w="sm" len="sm"/>
            <a:tailEnd type="triangle" w="med" len="med"/>
          </a:ln>
        </p:spPr>
      </p:cxnSp>
      <p:sp>
        <p:nvSpPr>
          <p:cNvPr id="544" name="Google Shape;544;p23"/>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545" name="Google Shape;545;p23"/>
          <p:cNvCxnSpPr>
            <a:stCxn id="544"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cxnSp>
        <p:nvCxnSpPr>
          <p:cNvPr id="551" name="Google Shape;551;p24"/>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552" name="Google Shape;552;p24"/>
          <p:cNvSpPr txBox="1"/>
          <p:nvPr/>
        </p:nvSpPr>
        <p:spPr>
          <a:xfrm>
            <a:off x="7661994" y="1809778"/>
            <a:ext cx="15509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비밀번호 찾기</a:t>
            </a:r>
            <a:endParaRPr/>
          </a:p>
        </p:txBody>
      </p:sp>
      <p:sp>
        <p:nvSpPr>
          <p:cNvPr id="553" name="Google Shape;553;p24"/>
          <p:cNvSpPr/>
          <p:nvPr/>
        </p:nvSpPr>
        <p:spPr>
          <a:xfrm rot="5400000">
            <a:off x="7493200" y="1918493"/>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accent2"/>
              </a:solidFill>
              <a:latin typeface="Malgun Gothic"/>
              <a:ea typeface="Malgun Gothic"/>
              <a:cs typeface="Malgun Gothic"/>
              <a:sym typeface="Malgun Gothic"/>
            </a:endParaRPr>
          </a:p>
        </p:txBody>
      </p:sp>
      <p:pic>
        <p:nvPicPr>
          <p:cNvPr id="554" name="Google Shape;554;p24"/>
          <p:cNvPicPr preferRelativeResize="0"/>
          <p:nvPr/>
        </p:nvPicPr>
        <p:blipFill rotWithShape="1">
          <a:blip r:embed="rId3">
            <a:alphaModFix/>
          </a:blip>
          <a:srcRect/>
          <a:stretch/>
        </p:blipFill>
        <p:spPr>
          <a:xfrm>
            <a:off x="4312225" y="1119470"/>
            <a:ext cx="2411727" cy="1777062"/>
          </a:xfrm>
          <a:prstGeom prst="rect">
            <a:avLst/>
          </a:prstGeom>
          <a:noFill/>
          <a:ln>
            <a:noFill/>
          </a:ln>
        </p:spPr>
      </p:pic>
      <p:pic>
        <p:nvPicPr>
          <p:cNvPr id="555" name="Google Shape;555;p24"/>
          <p:cNvPicPr preferRelativeResize="0"/>
          <p:nvPr/>
        </p:nvPicPr>
        <p:blipFill rotWithShape="1">
          <a:blip r:embed="rId4">
            <a:alphaModFix/>
          </a:blip>
          <a:srcRect/>
          <a:stretch/>
        </p:blipFill>
        <p:spPr>
          <a:xfrm>
            <a:off x="1113057" y="3118813"/>
            <a:ext cx="2847229" cy="2902381"/>
          </a:xfrm>
          <a:prstGeom prst="rect">
            <a:avLst/>
          </a:prstGeom>
          <a:noFill/>
          <a:ln>
            <a:noFill/>
          </a:ln>
        </p:spPr>
      </p:pic>
      <p:pic>
        <p:nvPicPr>
          <p:cNvPr id="556" name="Google Shape;556;p24"/>
          <p:cNvPicPr preferRelativeResize="0"/>
          <p:nvPr/>
        </p:nvPicPr>
        <p:blipFill rotWithShape="1">
          <a:blip r:embed="rId5">
            <a:alphaModFix/>
          </a:blip>
          <a:srcRect/>
          <a:stretch/>
        </p:blipFill>
        <p:spPr>
          <a:xfrm>
            <a:off x="4381706" y="4490061"/>
            <a:ext cx="2415692" cy="1541554"/>
          </a:xfrm>
          <a:prstGeom prst="rect">
            <a:avLst/>
          </a:prstGeom>
          <a:noFill/>
          <a:ln>
            <a:noFill/>
          </a:ln>
        </p:spPr>
      </p:pic>
      <p:sp>
        <p:nvSpPr>
          <p:cNvPr id="557" name="Google Shape;557;p24"/>
          <p:cNvSpPr txBox="1"/>
          <p:nvPr/>
        </p:nvSpPr>
        <p:spPr>
          <a:xfrm>
            <a:off x="7557588" y="2363417"/>
            <a:ext cx="3721249" cy="309681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유효성검사</a:t>
            </a:r>
            <a:endParaRPr sz="13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100">
                <a:solidFill>
                  <a:srgbClr val="262626"/>
                </a:solidFill>
                <a:latin typeface="Arial"/>
                <a:ea typeface="Arial"/>
                <a:cs typeface="Arial"/>
                <a:sym typeface="Arial"/>
              </a:rPr>
              <a:t>-  </a:t>
            </a:r>
            <a:r>
              <a:rPr lang="ko-KR" sz="1150">
                <a:solidFill>
                  <a:srgbClr val="262626"/>
                </a:solidFill>
                <a:latin typeface="Arial"/>
                <a:ea typeface="Arial"/>
                <a:cs typeface="Arial"/>
                <a:sym typeface="Arial"/>
              </a:rPr>
              <a:t>입력한 아이디, 이메일이 회원 DB에 저장되어 있는지 확인</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이메일 인증 사용 </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사용자 계정이 노출되었을 때, 타인이 비밀번호를 재설정하는 것을 방지</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JavaMail API 사용해  인증번호 이메일 전송</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사용한 라이브러리</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javax.mail</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spring-context-support</a:t>
            </a:r>
            <a:endParaRPr/>
          </a:p>
        </p:txBody>
      </p:sp>
      <p:sp>
        <p:nvSpPr>
          <p:cNvPr id="558" name="Google Shape;558;p24"/>
          <p:cNvSpPr/>
          <p:nvPr/>
        </p:nvSpPr>
        <p:spPr>
          <a:xfrm>
            <a:off x="4384284" y="4188744"/>
            <a:ext cx="2406628" cy="2057943"/>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559" name="Google Shape;559;p24"/>
          <p:cNvPicPr preferRelativeResize="0"/>
          <p:nvPr/>
        </p:nvPicPr>
        <p:blipFill rotWithShape="1">
          <a:blip r:embed="rId6">
            <a:alphaModFix/>
          </a:blip>
          <a:srcRect/>
          <a:stretch/>
        </p:blipFill>
        <p:spPr>
          <a:xfrm>
            <a:off x="1237516" y="1055772"/>
            <a:ext cx="2612698" cy="1426392"/>
          </a:xfrm>
          <a:prstGeom prst="rect">
            <a:avLst/>
          </a:prstGeom>
          <a:noFill/>
          <a:ln>
            <a:noFill/>
          </a:ln>
        </p:spPr>
      </p:pic>
      <p:sp>
        <p:nvSpPr>
          <p:cNvPr id="560" name="Google Shape;560;p24"/>
          <p:cNvSpPr/>
          <p:nvPr/>
        </p:nvSpPr>
        <p:spPr>
          <a:xfrm>
            <a:off x="1135095" y="1049248"/>
            <a:ext cx="2789633" cy="159524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61" name="Google Shape;561;p24"/>
          <p:cNvSpPr/>
          <p:nvPr/>
        </p:nvSpPr>
        <p:spPr>
          <a:xfrm>
            <a:off x="1135095" y="2785929"/>
            <a:ext cx="2789633" cy="346075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62" name="Google Shape;562;p24"/>
          <p:cNvSpPr/>
          <p:nvPr/>
        </p:nvSpPr>
        <p:spPr>
          <a:xfrm>
            <a:off x="4359807" y="1040251"/>
            <a:ext cx="2438094" cy="1854349"/>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63" name="Google Shape;563;p24"/>
          <p:cNvSpPr txBox="1"/>
          <p:nvPr/>
        </p:nvSpPr>
        <p:spPr>
          <a:xfrm>
            <a:off x="3012957" y="1746062"/>
            <a:ext cx="858637" cy="355336"/>
          </a:xfrm>
          <a:prstGeom prst="rect">
            <a:avLst/>
          </a:prstGeom>
          <a:noFill/>
          <a:ln w="19050"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cxnSp>
        <p:nvCxnSpPr>
          <p:cNvPr id="564" name="Google Shape;564;p24"/>
          <p:cNvCxnSpPr>
            <a:endCxn id="555" idx="0"/>
          </p:cNvCxnSpPr>
          <p:nvPr/>
        </p:nvCxnSpPr>
        <p:spPr>
          <a:xfrm flipH="1">
            <a:off x="2536671" y="2118913"/>
            <a:ext cx="893700" cy="999900"/>
          </a:xfrm>
          <a:prstGeom prst="straightConnector1">
            <a:avLst/>
          </a:prstGeom>
          <a:noFill/>
          <a:ln w="9525" cap="flat" cmpd="sng">
            <a:solidFill>
              <a:srgbClr val="0070C0"/>
            </a:solidFill>
            <a:prstDash val="solid"/>
            <a:miter lim="800000"/>
            <a:headEnd type="none" w="sm" len="sm"/>
            <a:tailEnd type="triangle" w="med" len="med"/>
          </a:ln>
        </p:spPr>
      </p:cxnSp>
      <p:cxnSp>
        <p:nvCxnSpPr>
          <p:cNvPr id="565" name="Google Shape;565;p24"/>
          <p:cNvCxnSpPr>
            <a:stCxn id="555" idx="3"/>
            <a:endCxn id="554" idx="1"/>
          </p:cNvCxnSpPr>
          <p:nvPr/>
        </p:nvCxnSpPr>
        <p:spPr>
          <a:xfrm rot="10800000" flipH="1">
            <a:off x="3960286" y="2008004"/>
            <a:ext cx="351900" cy="2562000"/>
          </a:xfrm>
          <a:prstGeom prst="bentConnector3">
            <a:avLst>
              <a:gd name="adj1" fmla="val 50000"/>
            </a:avLst>
          </a:prstGeom>
          <a:noFill/>
          <a:ln w="9525" cap="flat" cmpd="sng">
            <a:solidFill>
              <a:srgbClr val="0070C0"/>
            </a:solidFill>
            <a:prstDash val="solid"/>
            <a:miter lim="800000"/>
            <a:headEnd type="none" w="sm" len="sm"/>
            <a:tailEnd type="triangle" w="med" len="med"/>
          </a:ln>
        </p:spPr>
      </p:cxnSp>
      <p:cxnSp>
        <p:nvCxnSpPr>
          <p:cNvPr id="566" name="Google Shape;566;p24"/>
          <p:cNvCxnSpPr>
            <a:stCxn id="562" idx="2"/>
            <a:endCxn id="558" idx="0"/>
          </p:cNvCxnSpPr>
          <p:nvPr/>
        </p:nvCxnSpPr>
        <p:spPr>
          <a:xfrm>
            <a:off x="5578854" y="2894600"/>
            <a:ext cx="8700" cy="1294200"/>
          </a:xfrm>
          <a:prstGeom prst="straightConnector1">
            <a:avLst/>
          </a:prstGeom>
          <a:noFill/>
          <a:ln w="9525" cap="flat" cmpd="sng">
            <a:solidFill>
              <a:schemeClr val="accent1"/>
            </a:solidFill>
            <a:prstDash val="solid"/>
            <a:miter lim="800000"/>
            <a:headEnd type="none" w="sm" len="sm"/>
            <a:tailEnd type="triangle" w="med" len="med"/>
          </a:ln>
        </p:spPr>
      </p:cxnSp>
      <p:pic>
        <p:nvPicPr>
          <p:cNvPr id="567" name="Google Shape;567;p24"/>
          <p:cNvPicPr preferRelativeResize="0"/>
          <p:nvPr/>
        </p:nvPicPr>
        <p:blipFill rotWithShape="1">
          <a:blip r:embed="rId7">
            <a:alphaModFix/>
          </a:blip>
          <a:srcRect/>
          <a:stretch/>
        </p:blipFill>
        <p:spPr>
          <a:xfrm>
            <a:off x="4395768" y="3159457"/>
            <a:ext cx="2415692" cy="720075"/>
          </a:xfrm>
          <a:prstGeom prst="rect">
            <a:avLst/>
          </a:prstGeom>
          <a:noFill/>
          <a:ln>
            <a:noFill/>
          </a:ln>
        </p:spPr>
      </p:pic>
      <p:sp>
        <p:nvSpPr>
          <p:cNvPr id="568" name="Google Shape;568;p24"/>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569" name="Google Shape;569;p24"/>
          <p:cNvCxnSpPr>
            <a:stCxn id="568"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25"/>
          <p:cNvPicPr preferRelativeResize="0"/>
          <p:nvPr/>
        </p:nvPicPr>
        <p:blipFill rotWithShape="1">
          <a:blip r:embed="rId3">
            <a:alphaModFix/>
          </a:blip>
          <a:srcRect/>
          <a:stretch/>
        </p:blipFill>
        <p:spPr>
          <a:xfrm>
            <a:off x="1790192" y="1670486"/>
            <a:ext cx="4039154" cy="3880254"/>
          </a:xfrm>
          <a:prstGeom prst="rect">
            <a:avLst/>
          </a:prstGeom>
          <a:noFill/>
          <a:ln>
            <a:noFill/>
          </a:ln>
        </p:spPr>
      </p:pic>
      <p:pic>
        <p:nvPicPr>
          <p:cNvPr id="575" name="Google Shape;575;p25"/>
          <p:cNvPicPr preferRelativeResize="0"/>
          <p:nvPr/>
        </p:nvPicPr>
        <p:blipFill rotWithShape="1">
          <a:blip r:embed="rId4">
            <a:alphaModFix/>
          </a:blip>
          <a:srcRect/>
          <a:stretch/>
        </p:blipFill>
        <p:spPr>
          <a:xfrm>
            <a:off x="4677256" y="1129718"/>
            <a:ext cx="1157474" cy="1366462"/>
          </a:xfrm>
          <a:prstGeom prst="rect">
            <a:avLst/>
          </a:prstGeom>
          <a:noFill/>
          <a:ln>
            <a:noFill/>
          </a:ln>
        </p:spPr>
      </p:pic>
      <p:pic>
        <p:nvPicPr>
          <p:cNvPr id="576" name="Google Shape;576;p25" descr="텍스트, 테이블웨어이(가) 표시된 사진&#10;&#10;자동 생성된 설명"/>
          <p:cNvPicPr preferRelativeResize="0"/>
          <p:nvPr/>
        </p:nvPicPr>
        <p:blipFill rotWithShape="1">
          <a:blip r:embed="rId5">
            <a:alphaModFix/>
          </a:blip>
          <a:srcRect/>
          <a:stretch/>
        </p:blipFill>
        <p:spPr>
          <a:xfrm>
            <a:off x="1773504" y="1191363"/>
            <a:ext cx="949148" cy="260066"/>
          </a:xfrm>
          <a:prstGeom prst="rect">
            <a:avLst/>
          </a:prstGeom>
          <a:noFill/>
          <a:ln>
            <a:noFill/>
          </a:ln>
        </p:spPr>
      </p:pic>
      <p:cxnSp>
        <p:nvCxnSpPr>
          <p:cNvPr id="577" name="Google Shape;577;p25"/>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578" name="Google Shape;578;p25"/>
          <p:cNvSpPr txBox="1"/>
          <p:nvPr/>
        </p:nvSpPr>
        <p:spPr>
          <a:xfrm>
            <a:off x="7116572" y="1977009"/>
            <a:ext cx="3867176" cy="366234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사용자 정보 열람</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회원가입 시 입력한 정보 확인</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사용자 정보 수정</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 </a:t>
            </a:r>
            <a:r>
              <a:rPr lang="ko-KR" sz="1150">
                <a:solidFill>
                  <a:srgbClr val="262626"/>
                </a:solidFill>
                <a:latin typeface="Arial"/>
                <a:ea typeface="Arial"/>
                <a:cs typeface="Arial"/>
                <a:sym typeface="Arial"/>
              </a:rPr>
              <a:t>프로필 이미지, 닉네임, 관심 기술 태그 수정</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회원탈퇴</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 </a:t>
            </a:r>
            <a:r>
              <a:rPr lang="ko-KR" sz="1150">
                <a:solidFill>
                  <a:srgbClr val="262626"/>
                </a:solidFill>
                <a:latin typeface="Arial"/>
                <a:ea typeface="Arial"/>
                <a:cs typeface="Arial"/>
                <a:sym typeface="Arial"/>
              </a:rPr>
              <a:t>회원 탈퇴 시 DB에서 사용자 정보 삭제</a:t>
            </a:r>
            <a:endParaRPr sz="1150">
              <a:solidFill>
                <a:srgbClr val="262626"/>
              </a:solidFill>
              <a:latin typeface="Arial"/>
              <a:ea typeface="Arial"/>
              <a:cs typeface="Arial"/>
              <a:sym typeface="Arial"/>
            </a:endParaRPr>
          </a:p>
          <a:p>
            <a:pPr marL="171450" marR="0" lvl="0" indent="-101600" algn="l" rtl="0">
              <a:lnSpc>
                <a:spcPct val="150000"/>
              </a:lnSpc>
              <a:spcBef>
                <a:spcPts val="0"/>
              </a:spcBef>
              <a:spcAft>
                <a:spcPts val="0"/>
              </a:spcAft>
              <a:buClr>
                <a:schemeClr val="dk1"/>
              </a:buClr>
              <a:buSzPts val="1100"/>
              <a:buFont typeface="Malgun Gothic"/>
              <a:buNone/>
            </a:pPr>
            <a:endParaRPr sz="11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사용한 라이브러리</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Thumbnailator</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Quartz</a:t>
            </a:r>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Quartz-jobs</a:t>
            </a:r>
            <a:endParaRPr/>
          </a:p>
        </p:txBody>
      </p:sp>
      <p:sp>
        <p:nvSpPr>
          <p:cNvPr id="579" name="Google Shape;579;p25"/>
          <p:cNvSpPr txBox="1"/>
          <p:nvPr/>
        </p:nvSpPr>
        <p:spPr>
          <a:xfrm>
            <a:off x="7226099" y="1477160"/>
            <a:ext cx="15509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마이페이지</a:t>
            </a:r>
            <a:endParaRPr/>
          </a:p>
        </p:txBody>
      </p:sp>
      <p:sp>
        <p:nvSpPr>
          <p:cNvPr id="580" name="Google Shape;580;p25"/>
          <p:cNvSpPr/>
          <p:nvPr/>
        </p:nvSpPr>
        <p:spPr>
          <a:xfrm rot="5400000">
            <a:off x="7029850" y="1576910"/>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accent2"/>
              </a:solidFill>
              <a:latin typeface="Malgun Gothic"/>
              <a:ea typeface="Malgun Gothic"/>
              <a:cs typeface="Malgun Gothic"/>
              <a:sym typeface="Malgun Gothic"/>
            </a:endParaRPr>
          </a:p>
        </p:txBody>
      </p:sp>
      <p:sp>
        <p:nvSpPr>
          <p:cNvPr id="581" name="Google Shape;581;p25"/>
          <p:cNvSpPr txBox="1"/>
          <p:nvPr/>
        </p:nvSpPr>
        <p:spPr>
          <a:xfrm>
            <a:off x="4795893" y="1968726"/>
            <a:ext cx="772700" cy="188408"/>
          </a:xfrm>
          <a:prstGeom prst="rect">
            <a:avLst/>
          </a:prstGeom>
          <a:noFill/>
          <a:ln w="19050"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582" name="Google Shape;582;p25"/>
          <p:cNvSpPr/>
          <p:nvPr/>
        </p:nvSpPr>
        <p:spPr>
          <a:xfrm>
            <a:off x="1260291" y="1069143"/>
            <a:ext cx="5121054" cy="500173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83" name="Google Shape;583;p25"/>
          <p:cNvSpPr/>
          <p:nvPr/>
        </p:nvSpPr>
        <p:spPr>
          <a:xfrm>
            <a:off x="2854968" y="2605788"/>
            <a:ext cx="831207" cy="3564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84" name="Google Shape;584;p25"/>
          <p:cNvSpPr/>
          <p:nvPr/>
        </p:nvSpPr>
        <p:spPr>
          <a:xfrm>
            <a:off x="2971859" y="2640806"/>
            <a:ext cx="566680" cy="188120"/>
          </a:xfrm>
          <a:prstGeom prst="roundRect">
            <a:avLst>
              <a:gd name="adj" fmla="val 16667"/>
            </a:avLst>
          </a:prstGeom>
          <a:solidFill>
            <a:srgbClr val="7F7F7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700">
              <a:solidFill>
                <a:schemeClr val="lt1"/>
              </a:solidFill>
              <a:latin typeface="Malgun Gothic"/>
              <a:ea typeface="Malgun Gothic"/>
              <a:cs typeface="Malgun Gothic"/>
              <a:sym typeface="Malgun Gothic"/>
            </a:endParaRPr>
          </a:p>
        </p:txBody>
      </p:sp>
      <p:sp>
        <p:nvSpPr>
          <p:cNvPr id="585" name="Google Shape;585;p25"/>
          <p:cNvSpPr txBox="1"/>
          <p:nvPr/>
        </p:nvSpPr>
        <p:spPr>
          <a:xfrm>
            <a:off x="2921242" y="2643783"/>
            <a:ext cx="673894" cy="1846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600">
                <a:solidFill>
                  <a:schemeClr val="lt1"/>
                </a:solidFill>
                <a:latin typeface="Malgun Gothic"/>
                <a:ea typeface="Malgun Gothic"/>
                <a:cs typeface="Malgun Gothic"/>
                <a:sym typeface="Malgun Gothic"/>
              </a:rPr>
              <a:t>이미지 제거</a:t>
            </a:r>
            <a:endParaRPr/>
          </a:p>
        </p:txBody>
      </p:sp>
      <p:sp>
        <p:nvSpPr>
          <p:cNvPr id="586" name="Google Shape;586;p25"/>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587" name="Google Shape;587;p25"/>
          <p:cNvCxnSpPr>
            <a:stCxn id="586"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cxnSp>
        <p:nvCxnSpPr>
          <p:cNvPr id="593" name="Google Shape;593;p26"/>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594" name="Google Shape;594;p26"/>
          <p:cNvSpPr txBox="1"/>
          <p:nvPr/>
        </p:nvSpPr>
        <p:spPr>
          <a:xfrm>
            <a:off x="7154820" y="2166335"/>
            <a:ext cx="4375249" cy="19657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스터디원 모집 글 상세 내용</a:t>
            </a:r>
            <a:endParaRPr sz="130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게시글 제목, 작성자, 작성 날짜 정보 확인</a:t>
            </a:r>
            <a:endParaRPr sz="1150">
              <a:solidFill>
                <a:srgbClr val="262626"/>
              </a:solidFill>
              <a:latin typeface="Arial"/>
              <a:ea typeface="Arial"/>
              <a:cs typeface="Arial"/>
              <a:sym typeface="Arial"/>
            </a:endParaRPr>
          </a:p>
          <a:p>
            <a:pPr marL="285750" marR="0" lvl="0" indent="-2857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진행 방식, 모집 인원, 모집 마감 날짜, 예상 기간, 사용 언어, 모집 분야 정보 확인</a:t>
            </a:r>
            <a:endParaRPr sz="1150">
              <a:solidFill>
                <a:srgbClr val="262626"/>
              </a:solidFill>
              <a:latin typeface="Arial"/>
              <a:ea typeface="Arial"/>
              <a:cs typeface="Arial"/>
              <a:sym typeface="Arial"/>
            </a:endParaRPr>
          </a:p>
          <a:p>
            <a:pPr marL="285750" marR="0" lvl="0" indent="-2857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연락 방법 연결 링크 클릭 시 작성자가 작성한 링크로 바로 연결</a:t>
            </a:r>
            <a:endParaRPr sz="1150">
              <a:solidFill>
                <a:srgbClr val="262626"/>
              </a:solidFill>
              <a:latin typeface="Arial"/>
              <a:ea typeface="Arial"/>
              <a:cs typeface="Arial"/>
              <a:sym typeface="Arial"/>
            </a:endParaRPr>
          </a:p>
          <a:p>
            <a:pPr marL="285750" marR="0" lvl="0" indent="-2857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게시글 작성자, 글 수정 및 삭제 </a:t>
            </a:r>
            <a:endParaRPr sz="1150">
              <a:solidFill>
                <a:srgbClr val="262626"/>
              </a:solidFill>
              <a:latin typeface="Arial"/>
              <a:ea typeface="Arial"/>
              <a:cs typeface="Arial"/>
              <a:sym typeface="Arial"/>
            </a:endParaRPr>
          </a:p>
          <a:p>
            <a:pPr marL="285750" marR="0" lvl="0" indent="-2857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관리자, 모든 글에 대한 삭제 권한</a:t>
            </a:r>
            <a:endParaRPr/>
          </a:p>
        </p:txBody>
      </p:sp>
      <p:sp>
        <p:nvSpPr>
          <p:cNvPr id="595" name="Google Shape;595;p26"/>
          <p:cNvSpPr txBox="1"/>
          <p:nvPr/>
        </p:nvSpPr>
        <p:spPr>
          <a:xfrm>
            <a:off x="7154819" y="4369509"/>
            <a:ext cx="3843337" cy="11693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댓글 </a:t>
            </a:r>
            <a:endParaRPr sz="130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로그인 유저, 댓글 등록</a:t>
            </a:r>
            <a:endParaRPr sz="1150">
              <a:solidFill>
                <a:srgbClr val="262626"/>
              </a:solidFill>
              <a:latin typeface="Arial"/>
              <a:ea typeface="Arial"/>
              <a:cs typeface="Arial"/>
              <a:sym typeface="Arial"/>
            </a:endParaRPr>
          </a:p>
          <a:p>
            <a:pPr marL="285750" marR="0" lvl="0" indent="-2857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댓글 작성자, 댓글 수정 및 삭제</a:t>
            </a:r>
            <a:endParaRPr sz="1150">
              <a:solidFill>
                <a:srgbClr val="262626"/>
              </a:solidFill>
              <a:latin typeface="Arial"/>
              <a:ea typeface="Arial"/>
              <a:cs typeface="Arial"/>
              <a:sym typeface="Arial"/>
            </a:endParaRPr>
          </a:p>
          <a:p>
            <a:pPr marL="285750" marR="0" lvl="0" indent="-2857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관리자, 모든 댓글에 대한 삭제 권한</a:t>
            </a:r>
            <a:endParaRPr/>
          </a:p>
        </p:txBody>
      </p:sp>
      <p:sp>
        <p:nvSpPr>
          <p:cNvPr id="596" name="Google Shape;596;p26"/>
          <p:cNvSpPr txBox="1"/>
          <p:nvPr/>
        </p:nvSpPr>
        <p:spPr>
          <a:xfrm>
            <a:off x="7310969" y="1601059"/>
            <a:ext cx="15509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글 상세 페이지</a:t>
            </a:r>
            <a:endParaRPr/>
          </a:p>
        </p:txBody>
      </p:sp>
      <p:sp>
        <p:nvSpPr>
          <p:cNvPr id="597" name="Google Shape;597;p26"/>
          <p:cNvSpPr/>
          <p:nvPr/>
        </p:nvSpPr>
        <p:spPr>
          <a:xfrm rot="5400000">
            <a:off x="7111491" y="1706635"/>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Malgun Gothic"/>
              <a:ea typeface="Malgun Gothic"/>
              <a:cs typeface="Malgun Gothic"/>
              <a:sym typeface="Malgun Gothic"/>
            </a:endParaRPr>
          </a:p>
        </p:txBody>
      </p:sp>
      <p:pic>
        <p:nvPicPr>
          <p:cNvPr id="598" name="Google Shape;598;p26"/>
          <p:cNvPicPr preferRelativeResize="0"/>
          <p:nvPr/>
        </p:nvPicPr>
        <p:blipFill rotWithShape="1">
          <a:blip r:embed="rId3">
            <a:alphaModFix/>
          </a:blip>
          <a:srcRect t="5991" b="6581"/>
          <a:stretch/>
        </p:blipFill>
        <p:spPr>
          <a:xfrm>
            <a:off x="1859369" y="954161"/>
            <a:ext cx="4084230" cy="4718415"/>
          </a:xfrm>
          <a:prstGeom prst="rect">
            <a:avLst/>
          </a:prstGeom>
          <a:noFill/>
          <a:ln>
            <a:noFill/>
          </a:ln>
        </p:spPr>
      </p:pic>
      <p:sp>
        <p:nvSpPr>
          <p:cNvPr id="599" name="Google Shape;599;p26"/>
          <p:cNvSpPr/>
          <p:nvPr/>
        </p:nvSpPr>
        <p:spPr>
          <a:xfrm>
            <a:off x="1135096" y="886353"/>
            <a:ext cx="5460914" cy="5456882"/>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00" name="Google Shape;600;p26"/>
          <p:cNvPicPr preferRelativeResize="0"/>
          <p:nvPr/>
        </p:nvPicPr>
        <p:blipFill rotWithShape="1">
          <a:blip r:embed="rId4">
            <a:alphaModFix/>
          </a:blip>
          <a:srcRect b="85118"/>
          <a:stretch/>
        </p:blipFill>
        <p:spPr>
          <a:xfrm>
            <a:off x="1923607" y="5926535"/>
            <a:ext cx="3955754" cy="300576"/>
          </a:xfrm>
          <a:prstGeom prst="rect">
            <a:avLst/>
          </a:prstGeom>
          <a:noFill/>
          <a:ln>
            <a:noFill/>
          </a:ln>
        </p:spPr>
      </p:pic>
      <p:grpSp>
        <p:nvGrpSpPr>
          <p:cNvPr id="601" name="Google Shape;601;p26"/>
          <p:cNvGrpSpPr/>
          <p:nvPr/>
        </p:nvGrpSpPr>
        <p:grpSpPr>
          <a:xfrm>
            <a:off x="5164847" y="1817637"/>
            <a:ext cx="789858" cy="249288"/>
            <a:chOff x="5164847" y="1817637"/>
            <a:chExt cx="789858" cy="249288"/>
          </a:xfrm>
        </p:grpSpPr>
        <p:pic>
          <p:nvPicPr>
            <p:cNvPr id="602" name="Google Shape;602;p26"/>
            <p:cNvPicPr preferRelativeResize="0"/>
            <p:nvPr/>
          </p:nvPicPr>
          <p:blipFill rotWithShape="1">
            <a:blip r:embed="rId5">
              <a:alphaModFix/>
            </a:blip>
            <a:srcRect t="20058" b="26900"/>
            <a:stretch/>
          </p:blipFill>
          <p:spPr>
            <a:xfrm>
              <a:off x="5164848" y="1858226"/>
              <a:ext cx="789857" cy="140500"/>
            </a:xfrm>
            <a:prstGeom prst="rect">
              <a:avLst/>
            </a:prstGeom>
            <a:noFill/>
            <a:ln>
              <a:noFill/>
            </a:ln>
          </p:spPr>
        </p:pic>
        <p:sp>
          <p:nvSpPr>
            <p:cNvPr id="603" name="Google Shape;603;p26"/>
            <p:cNvSpPr/>
            <p:nvPr/>
          </p:nvSpPr>
          <p:spPr>
            <a:xfrm>
              <a:off x="5164847" y="1817637"/>
              <a:ext cx="768607" cy="249288"/>
            </a:xfrm>
            <a:prstGeom prst="rect">
              <a:avLst/>
            </a:prstGeom>
            <a:noFill/>
            <a:ln w="190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grpSp>
        <p:nvGrpSpPr>
          <p:cNvPr id="604" name="Google Shape;604;p26"/>
          <p:cNvGrpSpPr/>
          <p:nvPr/>
        </p:nvGrpSpPr>
        <p:grpSpPr>
          <a:xfrm>
            <a:off x="1557391" y="951458"/>
            <a:ext cx="4538609" cy="5208100"/>
            <a:chOff x="1633591" y="954161"/>
            <a:chExt cx="4538609" cy="5208100"/>
          </a:xfrm>
        </p:grpSpPr>
        <p:sp>
          <p:nvSpPr>
            <p:cNvPr id="605" name="Google Shape;605;p26"/>
            <p:cNvSpPr/>
            <p:nvPr/>
          </p:nvSpPr>
          <p:spPr>
            <a:xfrm>
              <a:off x="1633591" y="954161"/>
              <a:ext cx="4538609" cy="5208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nvGrpSpPr>
            <p:cNvPr id="606" name="Google Shape;606;p26"/>
            <p:cNvGrpSpPr/>
            <p:nvPr/>
          </p:nvGrpSpPr>
          <p:grpSpPr>
            <a:xfrm>
              <a:off x="1859369" y="964958"/>
              <a:ext cx="4084230" cy="4281136"/>
              <a:chOff x="1859369" y="964958"/>
              <a:chExt cx="4084230" cy="4281136"/>
            </a:xfrm>
          </p:grpSpPr>
          <p:pic>
            <p:nvPicPr>
              <p:cNvPr id="607" name="Google Shape;607;p26"/>
              <p:cNvPicPr preferRelativeResize="0"/>
              <p:nvPr/>
            </p:nvPicPr>
            <p:blipFill rotWithShape="1">
              <a:blip r:embed="rId3">
                <a:alphaModFix/>
              </a:blip>
              <a:srcRect t="51862" b="6580"/>
              <a:stretch/>
            </p:blipFill>
            <p:spPr>
              <a:xfrm>
                <a:off x="1859369" y="964958"/>
                <a:ext cx="4084230" cy="2242719"/>
              </a:xfrm>
              <a:prstGeom prst="rect">
                <a:avLst/>
              </a:prstGeom>
              <a:noFill/>
              <a:ln>
                <a:noFill/>
              </a:ln>
            </p:spPr>
          </p:pic>
          <p:pic>
            <p:nvPicPr>
              <p:cNvPr id="608" name="Google Shape;608;p26"/>
              <p:cNvPicPr preferRelativeResize="0"/>
              <p:nvPr/>
            </p:nvPicPr>
            <p:blipFill rotWithShape="1">
              <a:blip r:embed="rId4">
                <a:alphaModFix/>
              </a:blip>
              <a:srcRect b="13322"/>
              <a:stretch/>
            </p:blipFill>
            <p:spPr>
              <a:xfrm>
                <a:off x="1941961" y="3495478"/>
                <a:ext cx="3955754" cy="1750616"/>
              </a:xfrm>
              <a:prstGeom prst="rect">
                <a:avLst/>
              </a:prstGeom>
              <a:noFill/>
              <a:ln>
                <a:noFill/>
              </a:ln>
            </p:spPr>
          </p:pic>
        </p:grpSp>
      </p:grpSp>
      <p:sp>
        <p:nvSpPr>
          <p:cNvPr id="609" name="Google Shape;609;p26"/>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610" name="Google Shape;610;p26"/>
          <p:cNvCxnSpPr>
            <a:stCxn id="609"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04"/>
                                        </p:tgtEl>
                                        <p:attrNameLst>
                                          <p:attrName>style.visibility</p:attrName>
                                        </p:attrNameLst>
                                      </p:cBhvr>
                                      <p:to>
                                        <p:strVal val="visible"/>
                                      </p:to>
                                    </p:set>
                                    <p:anim calcmode="lin" valueType="num">
                                      <p:cBhvr additive="base">
                                        <p:cTn id="11" dur="250"/>
                                        <p:tgtEl>
                                          <p:spTgt spid="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cxnSp>
        <p:nvCxnSpPr>
          <p:cNvPr id="616" name="Google Shape;616;p27"/>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617" name="Google Shape;617;p27"/>
          <p:cNvSpPr txBox="1"/>
          <p:nvPr/>
        </p:nvSpPr>
        <p:spPr>
          <a:xfrm>
            <a:off x="6906088" y="1686180"/>
            <a:ext cx="4165323" cy="416190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글 상세 페이지</a:t>
            </a:r>
            <a:endParaRPr sz="130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제목, 작성자, 작성날짜, 진행방식, 모집인원, 모집 마감날짜, 예상 기간, 사용 언어, 모집 분야 정보  → 컬럼 개수 多 </a:t>
            </a:r>
            <a:endParaRPr sz="1100">
              <a:solidFill>
                <a:srgbClr val="262626"/>
              </a:solidFill>
              <a:latin typeface="Arial"/>
              <a:ea typeface="Arial"/>
              <a:cs typeface="Arial"/>
              <a:sym typeface="Arial"/>
            </a:endParaRPr>
          </a:p>
          <a:p>
            <a:pPr marL="285750" marR="0" lvl="0" indent="-2857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4개 테이블 조인 필요 (게시글 테이블, 기술 스택 테이블, 모집 분야 테이블, 사용자 테이블)</a:t>
            </a:r>
            <a:endParaRPr/>
          </a:p>
          <a:p>
            <a:pPr marL="285750" marR="0" lvl="0" indent="-2857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작성글, 읽은글, 관심글 기능 구현 위해서는 추가적인 조인 필요</a:t>
            </a:r>
            <a:endParaRPr sz="1100">
              <a:solidFill>
                <a:srgbClr val="262626"/>
              </a:solidFill>
              <a:latin typeface="Arial"/>
              <a:ea typeface="Arial"/>
              <a:cs typeface="Arial"/>
              <a:sym typeface="Arial"/>
            </a:endParaRPr>
          </a:p>
          <a:p>
            <a:pPr marL="285750" marR="0" lvl="0" indent="-2857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약 40줄의 코드 → 비효율적, 코드 가독성 ↓</a:t>
            </a:r>
            <a:endParaRPr sz="110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GET_VIEW</a:t>
            </a:r>
            <a:endParaRPr/>
          </a:p>
          <a:p>
            <a:pPr marL="171450" marR="0" lvl="0" indent="-171450" algn="l" rtl="0">
              <a:lnSpc>
                <a:spcPct val="150000"/>
              </a:lnSpc>
              <a:spcBef>
                <a:spcPts val="0"/>
              </a:spcBef>
              <a:spcAft>
                <a:spcPts val="0"/>
              </a:spcAft>
              <a:buClr>
                <a:schemeClr val="dk1"/>
              </a:buClr>
              <a:buSzPts val="1100"/>
              <a:buFont typeface="Arial"/>
              <a:buChar char="-"/>
            </a:pPr>
            <a:r>
              <a:rPr lang="ko-KR" sz="1100">
                <a:solidFill>
                  <a:schemeClr val="dk1"/>
                </a:solidFill>
                <a:latin typeface="Arial"/>
                <a:ea typeface="Arial"/>
                <a:cs typeface="Arial"/>
                <a:sym typeface="Arial"/>
              </a:rPr>
              <a:t> </a:t>
            </a:r>
            <a:r>
              <a:rPr lang="ko-KR" sz="1100">
                <a:solidFill>
                  <a:srgbClr val="262626"/>
                </a:solidFill>
                <a:latin typeface="Arial"/>
                <a:ea typeface="Arial"/>
                <a:cs typeface="Arial"/>
                <a:sym typeface="Arial"/>
              </a:rPr>
              <a:t>글 상세 페이지 구현</a:t>
            </a:r>
            <a:endParaRPr sz="110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 약 85% 코드 효율 향상 (47줄 → 7줄)</a:t>
            </a:r>
            <a:endParaRPr/>
          </a:p>
          <a:p>
            <a:pPr marL="0" marR="0" lvl="0" indent="0" algn="l" rtl="0">
              <a:lnSpc>
                <a:spcPct val="150000"/>
              </a:lnSpc>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BOARD_VIEW</a:t>
            </a:r>
            <a:endParaRPr/>
          </a:p>
          <a:p>
            <a:pPr marL="171450" marR="0" lvl="0" indent="-171450" algn="l" rtl="0">
              <a:lnSpc>
                <a:spcPct val="150000"/>
              </a:lnSpc>
              <a:spcBef>
                <a:spcPts val="0"/>
              </a:spcBef>
              <a:spcAft>
                <a:spcPts val="0"/>
              </a:spcAft>
              <a:buClr>
                <a:schemeClr val="dk1"/>
              </a:buClr>
              <a:buSzPts val="1100"/>
              <a:buFont typeface="Arial"/>
              <a:buChar char="-"/>
            </a:pPr>
            <a:r>
              <a:rPr lang="ko-KR" sz="1100">
                <a:solidFill>
                  <a:schemeClr val="dk1"/>
                </a:solidFill>
                <a:latin typeface="Arial"/>
                <a:ea typeface="Arial"/>
                <a:cs typeface="Arial"/>
                <a:sym typeface="Arial"/>
              </a:rPr>
              <a:t> </a:t>
            </a:r>
            <a:r>
              <a:rPr lang="ko-KR" sz="1100">
                <a:solidFill>
                  <a:srgbClr val="262626"/>
                </a:solidFill>
                <a:latin typeface="Arial"/>
                <a:ea typeface="Arial"/>
                <a:cs typeface="Arial"/>
                <a:sym typeface="Arial"/>
              </a:rPr>
              <a:t>메인페이지 게시글 목록 구현</a:t>
            </a:r>
            <a:endParaRPr sz="110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 약 61% 코드 효율 향상 (38줄 → 15줄)</a:t>
            </a:r>
            <a:endParaRPr/>
          </a:p>
          <a:p>
            <a:pPr marL="0" marR="0" lvl="0" indent="0" algn="l" rtl="0">
              <a:lnSpc>
                <a:spcPct val="150000"/>
              </a:lnSpc>
              <a:spcBef>
                <a:spcPts val="0"/>
              </a:spcBef>
              <a:spcAft>
                <a:spcPts val="0"/>
              </a:spcAft>
              <a:buNone/>
            </a:pPr>
            <a:endParaRPr sz="600">
              <a:solidFill>
                <a:schemeClr val="dk1"/>
              </a:solidFill>
              <a:latin typeface="Arial"/>
              <a:ea typeface="Arial"/>
              <a:cs typeface="Arial"/>
              <a:sym typeface="Arial"/>
            </a:endParaRPr>
          </a:p>
        </p:txBody>
      </p:sp>
      <p:sp>
        <p:nvSpPr>
          <p:cNvPr id="618" name="Google Shape;618;p27"/>
          <p:cNvSpPr txBox="1"/>
          <p:nvPr/>
        </p:nvSpPr>
        <p:spPr>
          <a:xfrm>
            <a:off x="7080051" y="1212115"/>
            <a:ext cx="15509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view 생성</a:t>
            </a:r>
            <a:endParaRPr/>
          </a:p>
        </p:txBody>
      </p:sp>
      <p:sp>
        <p:nvSpPr>
          <p:cNvPr id="619" name="Google Shape;619;p27"/>
          <p:cNvSpPr/>
          <p:nvPr/>
        </p:nvSpPr>
        <p:spPr>
          <a:xfrm rot="5400000">
            <a:off x="6893327" y="1311865"/>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accent2"/>
              </a:solidFill>
              <a:latin typeface="Malgun Gothic"/>
              <a:ea typeface="Malgun Gothic"/>
              <a:cs typeface="Malgun Gothic"/>
              <a:sym typeface="Malgun Gothic"/>
            </a:endParaRPr>
          </a:p>
        </p:txBody>
      </p:sp>
      <p:grpSp>
        <p:nvGrpSpPr>
          <p:cNvPr id="620" name="Google Shape;620;p27"/>
          <p:cNvGrpSpPr/>
          <p:nvPr/>
        </p:nvGrpSpPr>
        <p:grpSpPr>
          <a:xfrm>
            <a:off x="1391815" y="2619760"/>
            <a:ext cx="4746087" cy="1778206"/>
            <a:chOff x="1040962" y="2395971"/>
            <a:chExt cx="4746087" cy="1778206"/>
          </a:xfrm>
        </p:grpSpPr>
        <p:pic>
          <p:nvPicPr>
            <p:cNvPr id="621" name="Google Shape;621;p27" descr="텍스트, 편지이(가) 표시된 사진&#10;&#10;자동 생성된 설명"/>
            <p:cNvPicPr preferRelativeResize="0"/>
            <p:nvPr/>
          </p:nvPicPr>
          <p:blipFill rotWithShape="1">
            <a:blip r:embed="rId3">
              <a:alphaModFix/>
            </a:blip>
            <a:srcRect/>
            <a:stretch/>
          </p:blipFill>
          <p:spPr>
            <a:xfrm>
              <a:off x="1040962" y="2395971"/>
              <a:ext cx="4746087" cy="1495342"/>
            </a:xfrm>
            <a:prstGeom prst="rect">
              <a:avLst/>
            </a:prstGeom>
            <a:noFill/>
            <a:ln>
              <a:noFill/>
            </a:ln>
          </p:spPr>
        </p:pic>
        <p:sp>
          <p:nvSpPr>
            <p:cNvPr id="622" name="Google Shape;622;p27"/>
            <p:cNvSpPr txBox="1"/>
            <p:nvPr/>
          </p:nvSpPr>
          <p:spPr>
            <a:xfrm>
              <a:off x="2457313" y="3912567"/>
              <a:ext cx="1971675"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
                  <a:solidFill>
                    <a:srgbClr val="262626"/>
                  </a:solidFill>
                  <a:latin typeface="Arial"/>
                  <a:ea typeface="Arial"/>
                  <a:cs typeface="Arial"/>
                  <a:sym typeface="Arial"/>
                </a:rPr>
                <a:t>BOARD_VIEW 생성 후  </a:t>
              </a:r>
              <a:endParaRPr/>
            </a:p>
          </p:txBody>
        </p:sp>
      </p:grpSp>
      <p:grpSp>
        <p:nvGrpSpPr>
          <p:cNvPr id="623" name="Google Shape;623;p27"/>
          <p:cNvGrpSpPr/>
          <p:nvPr/>
        </p:nvGrpSpPr>
        <p:grpSpPr>
          <a:xfrm>
            <a:off x="1418166" y="1423800"/>
            <a:ext cx="4746088" cy="4342066"/>
            <a:chOff x="1040962" y="1327274"/>
            <a:chExt cx="4746088" cy="4342066"/>
          </a:xfrm>
        </p:grpSpPr>
        <p:pic>
          <p:nvPicPr>
            <p:cNvPr id="624" name="Google Shape;624;p27" descr="텍스트이(가) 표시된 사진&#10;&#10;자동 생성된 설명"/>
            <p:cNvPicPr preferRelativeResize="0"/>
            <p:nvPr/>
          </p:nvPicPr>
          <p:blipFill rotWithShape="1">
            <a:blip r:embed="rId4">
              <a:alphaModFix/>
            </a:blip>
            <a:srcRect/>
            <a:stretch/>
          </p:blipFill>
          <p:spPr>
            <a:xfrm>
              <a:off x="1040962" y="1327274"/>
              <a:ext cx="4746088" cy="4063875"/>
            </a:xfrm>
            <a:prstGeom prst="rect">
              <a:avLst/>
            </a:prstGeom>
            <a:noFill/>
            <a:ln>
              <a:noFill/>
            </a:ln>
          </p:spPr>
        </p:pic>
        <p:sp>
          <p:nvSpPr>
            <p:cNvPr id="625" name="Google Shape;625;p27"/>
            <p:cNvSpPr txBox="1"/>
            <p:nvPr/>
          </p:nvSpPr>
          <p:spPr>
            <a:xfrm>
              <a:off x="2457313" y="5407730"/>
              <a:ext cx="1971675"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
                  <a:solidFill>
                    <a:srgbClr val="262626"/>
                  </a:solidFill>
                  <a:latin typeface="Arial"/>
                  <a:ea typeface="Arial"/>
                  <a:cs typeface="Arial"/>
                  <a:sym typeface="Arial"/>
                </a:rPr>
                <a:t>BOARD_VIEW 생성 전  </a:t>
              </a:r>
              <a:endParaRPr/>
            </a:p>
          </p:txBody>
        </p:sp>
      </p:grpSp>
      <p:grpSp>
        <p:nvGrpSpPr>
          <p:cNvPr id="626" name="Google Shape;626;p27"/>
          <p:cNvGrpSpPr/>
          <p:nvPr/>
        </p:nvGrpSpPr>
        <p:grpSpPr>
          <a:xfrm>
            <a:off x="1252691" y="1073044"/>
            <a:ext cx="5005234" cy="5156306"/>
            <a:chOff x="970097" y="1189749"/>
            <a:chExt cx="5005234" cy="5156306"/>
          </a:xfrm>
        </p:grpSpPr>
        <p:sp>
          <p:nvSpPr>
            <p:cNvPr id="627" name="Google Shape;627;p27"/>
            <p:cNvSpPr/>
            <p:nvPr/>
          </p:nvSpPr>
          <p:spPr>
            <a:xfrm>
              <a:off x="970097" y="1189749"/>
              <a:ext cx="5005234" cy="515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nvGrpSpPr>
            <p:cNvPr id="628" name="Google Shape;628;p27"/>
            <p:cNvGrpSpPr/>
            <p:nvPr/>
          </p:nvGrpSpPr>
          <p:grpSpPr>
            <a:xfrm>
              <a:off x="1052809" y="2864940"/>
              <a:ext cx="4838375" cy="1169744"/>
              <a:chOff x="1052808" y="2579190"/>
              <a:chExt cx="4838375" cy="1169744"/>
            </a:xfrm>
          </p:grpSpPr>
          <p:pic>
            <p:nvPicPr>
              <p:cNvPr id="629" name="Google Shape;629;p27" descr="텍스트이(가) 표시된 사진&#10;&#10;자동 생성된 설명"/>
              <p:cNvPicPr preferRelativeResize="0"/>
              <p:nvPr/>
            </p:nvPicPr>
            <p:blipFill rotWithShape="1">
              <a:blip r:embed="rId5">
                <a:alphaModFix/>
              </a:blip>
              <a:srcRect t="10431" b="949"/>
              <a:stretch/>
            </p:blipFill>
            <p:spPr>
              <a:xfrm>
                <a:off x="1052808" y="2579190"/>
                <a:ext cx="4838375" cy="909173"/>
              </a:xfrm>
              <a:prstGeom prst="rect">
                <a:avLst/>
              </a:prstGeom>
              <a:noFill/>
              <a:ln>
                <a:noFill/>
              </a:ln>
            </p:spPr>
          </p:pic>
          <p:sp>
            <p:nvSpPr>
              <p:cNvPr id="630" name="Google Shape;630;p27"/>
              <p:cNvSpPr txBox="1"/>
              <p:nvPr/>
            </p:nvSpPr>
            <p:spPr>
              <a:xfrm>
                <a:off x="2800349" y="3487324"/>
                <a:ext cx="13335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
                    <a:solidFill>
                      <a:srgbClr val="262626"/>
                    </a:solidFill>
                    <a:latin typeface="Arial"/>
                    <a:ea typeface="Arial"/>
                    <a:cs typeface="Arial"/>
                    <a:sym typeface="Arial"/>
                  </a:rPr>
                  <a:t>GET_VIEW 생성 후  </a:t>
                </a:r>
                <a:endParaRPr/>
              </a:p>
            </p:txBody>
          </p:sp>
        </p:grpSp>
      </p:grpSp>
      <p:grpSp>
        <p:nvGrpSpPr>
          <p:cNvPr id="631" name="Google Shape;631;p27"/>
          <p:cNvGrpSpPr/>
          <p:nvPr/>
        </p:nvGrpSpPr>
        <p:grpSpPr>
          <a:xfrm>
            <a:off x="1300707" y="954166"/>
            <a:ext cx="4873071" cy="5113851"/>
            <a:chOff x="-2585519" y="796205"/>
            <a:chExt cx="4873071" cy="5113851"/>
          </a:xfrm>
        </p:grpSpPr>
        <p:pic>
          <p:nvPicPr>
            <p:cNvPr id="632" name="Google Shape;632;p27" descr="텍스트이(가) 표시된 사진&#10;&#10;자동 생성된 설명"/>
            <p:cNvPicPr preferRelativeResize="0"/>
            <p:nvPr/>
          </p:nvPicPr>
          <p:blipFill rotWithShape="1">
            <a:blip r:embed="rId6">
              <a:alphaModFix/>
            </a:blip>
            <a:srcRect t="2696"/>
            <a:stretch/>
          </p:blipFill>
          <p:spPr>
            <a:xfrm>
              <a:off x="-2585519" y="796205"/>
              <a:ext cx="4873071" cy="4844385"/>
            </a:xfrm>
            <a:prstGeom prst="rect">
              <a:avLst/>
            </a:prstGeom>
            <a:noFill/>
            <a:ln>
              <a:noFill/>
            </a:ln>
          </p:spPr>
        </p:pic>
        <p:sp>
          <p:nvSpPr>
            <p:cNvPr id="633" name="Google Shape;633;p27"/>
            <p:cNvSpPr txBox="1"/>
            <p:nvPr/>
          </p:nvSpPr>
          <p:spPr>
            <a:xfrm>
              <a:off x="-942106" y="5648446"/>
              <a:ext cx="1578552"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
                  <a:solidFill>
                    <a:srgbClr val="262626"/>
                  </a:solidFill>
                  <a:latin typeface="Arial"/>
                  <a:ea typeface="Arial"/>
                  <a:cs typeface="Arial"/>
                  <a:sym typeface="Arial"/>
                </a:rPr>
                <a:t>GET_VIEW 생성 전  </a:t>
              </a:r>
              <a:endParaRPr/>
            </a:p>
          </p:txBody>
        </p:sp>
      </p:grpSp>
      <p:sp>
        <p:nvSpPr>
          <p:cNvPr id="634" name="Google Shape;634;p27"/>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635" name="Google Shape;635;p27"/>
          <p:cNvCxnSpPr>
            <a:stCxn id="634"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6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6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6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cxnSp>
        <p:nvCxnSpPr>
          <p:cNvPr id="641" name="Google Shape;641;p28"/>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642" name="Google Shape;642;p28"/>
          <p:cNvSpPr txBox="1"/>
          <p:nvPr/>
        </p:nvSpPr>
        <p:spPr>
          <a:xfrm>
            <a:off x="7014974" y="1503010"/>
            <a:ext cx="15509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추천글 목록</a:t>
            </a:r>
            <a:endParaRPr/>
          </a:p>
        </p:txBody>
      </p:sp>
      <p:sp>
        <p:nvSpPr>
          <p:cNvPr id="643" name="Google Shape;643;p28"/>
          <p:cNvSpPr/>
          <p:nvPr/>
        </p:nvSpPr>
        <p:spPr>
          <a:xfrm rot="5400000">
            <a:off x="6837215" y="1602760"/>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accent2"/>
              </a:solidFill>
              <a:latin typeface="Malgun Gothic"/>
              <a:ea typeface="Malgun Gothic"/>
              <a:cs typeface="Malgun Gothic"/>
              <a:sym typeface="Malgun Gothic"/>
            </a:endParaRPr>
          </a:p>
        </p:txBody>
      </p:sp>
      <p:sp>
        <p:nvSpPr>
          <p:cNvPr id="644" name="Google Shape;644;p28"/>
          <p:cNvSpPr txBox="1"/>
          <p:nvPr/>
        </p:nvSpPr>
        <p:spPr>
          <a:xfrm>
            <a:off x="6979425" y="2010158"/>
            <a:ext cx="4225464" cy="358290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USERREAD_TBL</a:t>
            </a:r>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사용자 관심 기술스택을 저장하기 위한 테이블</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로그인한 유저 정보 컬럼 (FK), 기술스택 번호(FK)가 저장</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세션의 로그인 유저 정보(uidkey)를 받아와 USERSTACK_TBL의 uidkey와 일치하는 기술스택 번호(sno)를 가져옴</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게시글 목록을 불러오기 위해 BOARD_TBL과 조인</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&lt;c:if test = “${interestList.contains(board.bno)}“&gt; 이용하여 조건 설정</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getInterest</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사용자 관심 기술스택과 게시글의 기술스택 정보가 일치하는 글의 bno를 배열 형식으로 저장</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모집 중인 글만 추천하도록 설정</a:t>
            </a:r>
            <a:endParaRPr sz="1150">
              <a:solidFill>
                <a:srgbClr val="262626"/>
              </a:solidFill>
              <a:latin typeface="Arial"/>
              <a:ea typeface="Arial"/>
              <a:cs typeface="Arial"/>
              <a:sym typeface="Arial"/>
            </a:endParaRPr>
          </a:p>
        </p:txBody>
      </p:sp>
      <p:grpSp>
        <p:nvGrpSpPr>
          <p:cNvPr id="645" name="Google Shape;645;p28"/>
          <p:cNvGrpSpPr/>
          <p:nvPr/>
        </p:nvGrpSpPr>
        <p:grpSpPr>
          <a:xfrm>
            <a:off x="1260291" y="1069143"/>
            <a:ext cx="5121054" cy="5001734"/>
            <a:chOff x="1260291" y="1069143"/>
            <a:chExt cx="5121054" cy="5001734"/>
          </a:xfrm>
        </p:grpSpPr>
        <p:grpSp>
          <p:nvGrpSpPr>
            <p:cNvPr id="646" name="Google Shape;646;p28"/>
            <p:cNvGrpSpPr/>
            <p:nvPr/>
          </p:nvGrpSpPr>
          <p:grpSpPr>
            <a:xfrm>
              <a:off x="1260291" y="1069143"/>
              <a:ext cx="5121054" cy="5001734"/>
              <a:chOff x="1260291" y="1069143"/>
              <a:chExt cx="5121054" cy="5001734"/>
            </a:xfrm>
          </p:grpSpPr>
          <p:pic>
            <p:nvPicPr>
              <p:cNvPr id="647" name="Google Shape;647;p28"/>
              <p:cNvPicPr preferRelativeResize="0"/>
              <p:nvPr/>
            </p:nvPicPr>
            <p:blipFill rotWithShape="1">
              <a:blip r:embed="rId3">
                <a:alphaModFix/>
              </a:blip>
              <a:srcRect/>
              <a:stretch/>
            </p:blipFill>
            <p:spPr>
              <a:xfrm>
                <a:off x="4706946" y="1193527"/>
                <a:ext cx="1223706" cy="286265"/>
              </a:xfrm>
              <a:prstGeom prst="rect">
                <a:avLst/>
              </a:prstGeom>
              <a:noFill/>
              <a:ln>
                <a:noFill/>
              </a:ln>
            </p:spPr>
          </p:pic>
          <p:pic>
            <p:nvPicPr>
              <p:cNvPr id="648" name="Google Shape;648;p28"/>
              <p:cNvPicPr preferRelativeResize="0"/>
              <p:nvPr/>
            </p:nvPicPr>
            <p:blipFill rotWithShape="1">
              <a:blip r:embed="rId4">
                <a:alphaModFix/>
              </a:blip>
              <a:srcRect t="-4431" r="28814" b="38606"/>
              <a:stretch/>
            </p:blipFill>
            <p:spPr>
              <a:xfrm>
                <a:off x="1387075" y="1756125"/>
                <a:ext cx="4379735" cy="284275"/>
              </a:xfrm>
              <a:prstGeom prst="rect">
                <a:avLst/>
              </a:prstGeom>
              <a:noFill/>
              <a:ln>
                <a:noFill/>
              </a:ln>
            </p:spPr>
          </p:pic>
          <p:pic>
            <p:nvPicPr>
              <p:cNvPr id="649" name="Google Shape;649;p28"/>
              <p:cNvPicPr preferRelativeResize="0"/>
              <p:nvPr/>
            </p:nvPicPr>
            <p:blipFill rotWithShape="1">
              <a:blip r:embed="rId5">
                <a:alphaModFix/>
              </a:blip>
              <a:srcRect/>
              <a:stretch/>
            </p:blipFill>
            <p:spPr>
              <a:xfrm>
                <a:off x="1387075" y="2094097"/>
                <a:ext cx="4928262" cy="2787773"/>
              </a:xfrm>
              <a:prstGeom prst="rect">
                <a:avLst/>
              </a:prstGeom>
              <a:noFill/>
              <a:ln>
                <a:noFill/>
              </a:ln>
            </p:spPr>
          </p:pic>
          <p:sp>
            <p:nvSpPr>
              <p:cNvPr id="650" name="Google Shape;650;p28"/>
              <p:cNvSpPr/>
              <p:nvPr/>
            </p:nvSpPr>
            <p:spPr>
              <a:xfrm>
                <a:off x="2619375" y="3497210"/>
                <a:ext cx="3590925" cy="15735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51" name="Google Shape;651;p28"/>
              <p:cNvSpPr/>
              <p:nvPr/>
            </p:nvSpPr>
            <p:spPr>
              <a:xfrm>
                <a:off x="1260291" y="1069143"/>
                <a:ext cx="5121054" cy="500173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52" name="Google Shape;652;p28"/>
              <p:cNvSpPr/>
              <p:nvPr/>
            </p:nvSpPr>
            <p:spPr>
              <a:xfrm>
                <a:off x="5121949" y="1211313"/>
                <a:ext cx="438150" cy="246161"/>
              </a:xfrm>
              <a:prstGeom prst="rect">
                <a:avLst/>
              </a:prstGeom>
              <a:noFill/>
              <a:ln w="190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53" name="Google Shape;653;p28"/>
              <p:cNvPicPr preferRelativeResize="0"/>
              <p:nvPr/>
            </p:nvPicPr>
            <p:blipFill rotWithShape="1">
              <a:blip r:embed="rId6">
                <a:alphaModFix/>
              </a:blip>
              <a:srcRect l="1529" t="96" r="72577" b="94574"/>
              <a:stretch/>
            </p:blipFill>
            <p:spPr>
              <a:xfrm>
                <a:off x="1463479" y="1151140"/>
                <a:ext cx="1787089" cy="448458"/>
              </a:xfrm>
              <a:prstGeom prst="rect">
                <a:avLst/>
              </a:prstGeom>
              <a:noFill/>
              <a:ln>
                <a:noFill/>
              </a:ln>
            </p:spPr>
          </p:pic>
        </p:grpSp>
        <p:pic>
          <p:nvPicPr>
            <p:cNvPr id="654" name="Google Shape;654;p28"/>
            <p:cNvPicPr preferRelativeResize="0"/>
            <p:nvPr/>
          </p:nvPicPr>
          <p:blipFill rotWithShape="1">
            <a:blip r:embed="rId7">
              <a:alphaModFix/>
            </a:blip>
            <a:srcRect/>
            <a:stretch/>
          </p:blipFill>
          <p:spPr>
            <a:xfrm>
              <a:off x="3690890" y="5651494"/>
              <a:ext cx="300085" cy="274725"/>
            </a:xfrm>
            <a:prstGeom prst="rect">
              <a:avLst/>
            </a:prstGeom>
            <a:noFill/>
            <a:ln>
              <a:noFill/>
            </a:ln>
          </p:spPr>
        </p:pic>
      </p:grpSp>
      <p:sp>
        <p:nvSpPr>
          <p:cNvPr id="655" name="Google Shape;655;p28"/>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656" name="Google Shape;656;p28"/>
          <p:cNvCxnSpPr>
            <a:stCxn id="655"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cxnSp>
        <p:nvCxnSpPr>
          <p:cNvPr id="662" name="Google Shape;662;p29"/>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663" name="Google Shape;663;p29"/>
          <p:cNvSpPr txBox="1"/>
          <p:nvPr/>
        </p:nvSpPr>
        <p:spPr>
          <a:xfrm>
            <a:off x="7083328" y="2452871"/>
            <a:ext cx="3929629" cy="59227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전체 게시글 중 게시글 작성자 정보와 현재 로그인한 유저의 정보가 일치하는 게시글을 불러오도록 구현</a:t>
            </a:r>
            <a:endParaRPr sz="1150">
              <a:solidFill>
                <a:srgbClr val="262626"/>
              </a:solidFill>
              <a:latin typeface="Arial"/>
              <a:ea typeface="Arial"/>
              <a:cs typeface="Arial"/>
              <a:sym typeface="Arial"/>
            </a:endParaRPr>
          </a:p>
        </p:txBody>
      </p:sp>
      <p:sp>
        <p:nvSpPr>
          <p:cNvPr id="664" name="Google Shape;664;p29"/>
          <p:cNvSpPr txBox="1"/>
          <p:nvPr/>
        </p:nvSpPr>
        <p:spPr>
          <a:xfrm>
            <a:off x="7198160" y="2038081"/>
            <a:ext cx="15509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작성글 목록</a:t>
            </a:r>
            <a:endParaRPr/>
          </a:p>
        </p:txBody>
      </p:sp>
      <p:sp>
        <p:nvSpPr>
          <p:cNvPr id="665" name="Google Shape;665;p29"/>
          <p:cNvSpPr txBox="1"/>
          <p:nvPr/>
        </p:nvSpPr>
        <p:spPr>
          <a:xfrm>
            <a:off x="7077985" y="4225391"/>
            <a:ext cx="3866876" cy="857735"/>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유저의 관심 게시글 정보를 확인할 수 있는 페이지</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Ajax를 통해 리로드 없이 한 화면에서 글 목록만 변화하도록 구현</a:t>
            </a:r>
            <a:endParaRPr sz="1150">
              <a:solidFill>
                <a:srgbClr val="262626"/>
              </a:solidFill>
              <a:latin typeface="Arial"/>
              <a:ea typeface="Arial"/>
              <a:cs typeface="Arial"/>
              <a:sym typeface="Arial"/>
            </a:endParaRPr>
          </a:p>
        </p:txBody>
      </p:sp>
      <p:sp>
        <p:nvSpPr>
          <p:cNvPr id="666" name="Google Shape;666;p29"/>
          <p:cNvSpPr txBox="1"/>
          <p:nvPr/>
        </p:nvSpPr>
        <p:spPr>
          <a:xfrm>
            <a:off x="7198160" y="3824920"/>
            <a:ext cx="192686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관심글 / 읽은글 목록</a:t>
            </a:r>
            <a:endParaRPr/>
          </a:p>
        </p:txBody>
      </p:sp>
      <p:sp>
        <p:nvSpPr>
          <p:cNvPr id="667" name="Google Shape;667;p29"/>
          <p:cNvSpPr/>
          <p:nvPr/>
        </p:nvSpPr>
        <p:spPr>
          <a:xfrm rot="5400000">
            <a:off x="7040279" y="2129537"/>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accent2"/>
              </a:solidFill>
              <a:latin typeface="Malgun Gothic"/>
              <a:ea typeface="Malgun Gothic"/>
              <a:cs typeface="Malgun Gothic"/>
              <a:sym typeface="Malgun Gothic"/>
            </a:endParaRPr>
          </a:p>
        </p:txBody>
      </p:sp>
      <p:sp>
        <p:nvSpPr>
          <p:cNvPr id="668" name="Google Shape;668;p29"/>
          <p:cNvSpPr/>
          <p:nvPr/>
        </p:nvSpPr>
        <p:spPr>
          <a:xfrm rot="5400000">
            <a:off x="7040278" y="3922493"/>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accent2"/>
              </a:solidFill>
              <a:latin typeface="Malgun Gothic"/>
              <a:ea typeface="Malgun Gothic"/>
              <a:cs typeface="Malgun Gothic"/>
              <a:sym typeface="Malgun Gothic"/>
            </a:endParaRPr>
          </a:p>
        </p:txBody>
      </p:sp>
      <p:grpSp>
        <p:nvGrpSpPr>
          <p:cNvPr id="669" name="Google Shape;669;p29"/>
          <p:cNvGrpSpPr/>
          <p:nvPr/>
        </p:nvGrpSpPr>
        <p:grpSpPr>
          <a:xfrm>
            <a:off x="1260291" y="1069143"/>
            <a:ext cx="5118537" cy="5001734"/>
            <a:chOff x="1260291" y="1069143"/>
            <a:chExt cx="5118537" cy="5001734"/>
          </a:xfrm>
        </p:grpSpPr>
        <p:pic>
          <p:nvPicPr>
            <p:cNvPr id="670" name="Google Shape;670;p29"/>
            <p:cNvPicPr preferRelativeResize="0"/>
            <p:nvPr/>
          </p:nvPicPr>
          <p:blipFill rotWithShape="1">
            <a:blip r:embed="rId3">
              <a:alphaModFix/>
            </a:blip>
            <a:srcRect t="21422"/>
            <a:stretch/>
          </p:blipFill>
          <p:spPr>
            <a:xfrm>
              <a:off x="1332167" y="2224185"/>
              <a:ext cx="5026581" cy="1504542"/>
            </a:xfrm>
            <a:prstGeom prst="rect">
              <a:avLst/>
            </a:prstGeom>
            <a:noFill/>
            <a:ln>
              <a:noFill/>
            </a:ln>
          </p:spPr>
        </p:pic>
        <p:sp>
          <p:nvSpPr>
            <p:cNvPr id="671" name="Google Shape;671;p29"/>
            <p:cNvSpPr/>
            <p:nvPr/>
          </p:nvSpPr>
          <p:spPr>
            <a:xfrm>
              <a:off x="1260291" y="1069143"/>
              <a:ext cx="5118537" cy="500173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72" name="Google Shape;672;p29"/>
            <p:cNvPicPr preferRelativeResize="0"/>
            <p:nvPr/>
          </p:nvPicPr>
          <p:blipFill rotWithShape="1">
            <a:blip r:embed="rId4">
              <a:alphaModFix/>
            </a:blip>
            <a:srcRect/>
            <a:stretch/>
          </p:blipFill>
          <p:spPr>
            <a:xfrm>
              <a:off x="4553309" y="1162791"/>
              <a:ext cx="1457591" cy="1101189"/>
            </a:xfrm>
            <a:prstGeom prst="rect">
              <a:avLst/>
            </a:prstGeom>
            <a:noFill/>
            <a:ln>
              <a:noFill/>
            </a:ln>
          </p:spPr>
        </p:pic>
        <p:sp>
          <p:nvSpPr>
            <p:cNvPr id="673" name="Google Shape;673;p29"/>
            <p:cNvSpPr/>
            <p:nvPr/>
          </p:nvSpPr>
          <p:spPr>
            <a:xfrm>
              <a:off x="5119033" y="1485056"/>
              <a:ext cx="661898" cy="182397"/>
            </a:xfrm>
            <a:prstGeom prst="rect">
              <a:avLst/>
            </a:prstGeom>
            <a:noFill/>
            <a:ln w="190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74" name="Google Shape;674;p29"/>
            <p:cNvPicPr preferRelativeResize="0"/>
            <p:nvPr/>
          </p:nvPicPr>
          <p:blipFill rotWithShape="1">
            <a:blip r:embed="rId5">
              <a:alphaModFix/>
            </a:blip>
            <a:srcRect l="1529" t="96" r="72577" b="94574"/>
            <a:stretch/>
          </p:blipFill>
          <p:spPr>
            <a:xfrm>
              <a:off x="1463479" y="1151140"/>
              <a:ext cx="1787089" cy="448458"/>
            </a:xfrm>
            <a:prstGeom prst="rect">
              <a:avLst/>
            </a:prstGeom>
            <a:noFill/>
            <a:ln>
              <a:noFill/>
            </a:ln>
          </p:spPr>
        </p:pic>
        <p:pic>
          <p:nvPicPr>
            <p:cNvPr id="675" name="Google Shape;675;p29"/>
            <p:cNvPicPr preferRelativeResize="0"/>
            <p:nvPr/>
          </p:nvPicPr>
          <p:blipFill rotWithShape="1">
            <a:blip r:embed="rId3">
              <a:alphaModFix/>
            </a:blip>
            <a:srcRect r="85342" b="83721"/>
            <a:stretch/>
          </p:blipFill>
          <p:spPr>
            <a:xfrm>
              <a:off x="1439252" y="1860983"/>
              <a:ext cx="936821" cy="396312"/>
            </a:xfrm>
            <a:prstGeom prst="rect">
              <a:avLst/>
            </a:prstGeom>
            <a:noFill/>
            <a:ln>
              <a:noFill/>
            </a:ln>
          </p:spPr>
        </p:pic>
        <p:pic>
          <p:nvPicPr>
            <p:cNvPr id="676" name="Google Shape;676;p29"/>
            <p:cNvPicPr preferRelativeResize="0"/>
            <p:nvPr/>
          </p:nvPicPr>
          <p:blipFill rotWithShape="1">
            <a:blip r:embed="rId6">
              <a:alphaModFix/>
            </a:blip>
            <a:srcRect/>
            <a:stretch/>
          </p:blipFill>
          <p:spPr>
            <a:xfrm>
              <a:off x="3690890" y="5651494"/>
              <a:ext cx="300085" cy="274725"/>
            </a:xfrm>
            <a:prstGeom prst="rect">
              <a:avLst/>
            </a:prstGeom>
            <a:noFill/>
            <a:ln>
              <a:noFill/>
            </a:ln>
          </p:spPr>
        </p:pic>
      </p:grpSp>
      <p:sp>
        <p:nvSpPr>
          <p:cNvPr id="677" name="Google Shape;677;p29"/>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678" name="Google Shape;678;p29"/>
          <p:cNvCxnSpPr>
            <a:stCxn id="677"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p3"/>
          <p:cNvGrpSpPr/>
          <p:nvPr/>
        </p:nvGrpSpPr>
        <p:grpSpPr>
          <a:xfrm>
            <a:off x="-134223" y="0"/>
            <a:ext cx="12326137" cy="6857780"/>
            <a:chOff x="-134223" y="0"/>
            <a:chExt cx="12326137" cy="6857780"/>
          </a:xfrm>
        </p:grpSpPr>
        <p:pic>
          <p:nvPicPr>
            <p:cNvPr id="118" name="Google Shape;118;p3" descr="preencoded.png"/>
            <p:cNvPicPr preferRelativeResize="0"/>
            <p:nvPr/>
          </p:nvPicPr>
          <p:blipFill rotWithShape="1">
            <a:blip r:embed="rId3">
              <a:alphaModFix/>
            </a:blip>
            <a:srcRect b="6390"/>
            <a:stretch/>
          </p:blipFill>
          <p:spPr>
            <a:xfrm>
              <a:off x="306" y="0"/>
              <a:ext cx="12191608" cy="6419801"/>
            </a:xfrm>
            <a:prstGeom prst="rect">
              <a:avLst/>
            </a:prstGeom>
            <a:noFill/>
            <a:ln>
              <a:noFill/>
            </a:ln>
          </p:spPr>
        </p:pic>
        <p:sp>
          <p:nvSpPr>
            <p:cNvPr id="119" name="Google Shape;119;p3"/>
            <p:cNvSpPr/>
            <p:nvPr/>
          </p:nvSpPr>
          <p:spPr>
            <a:xfrm>
              <a:off x="-134223" y="6325755"/>
              <a:ext cx="12326137" cy="532025"/>
            </a:xfrm>
            <a:prstGeom prst="rect">
              <a:avLst/>
            </a:prstGeom>
            <a:solidFill>
              <a:srgbClr val="3433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50">
                <a:solidFill>
                  <a:srgbClr val="FFFFFF"/>
                </a:solidFill>
                <a:latin typeface="Calibri"/>
                <a:ea typeface="Calibri"/>
                <a:cs typeface="Calibri"/>
                <a:sym typeface="Calibri"/>
              </a:endParaRPr>
            </a:p>
          </p:txBody>
        </p:sp>
        <p:sp>
          <p:nvSpPr>
            <p:cNvPr id="120" name="Google Shape;120;p3"/>
            <p:cNvSpPr/>
            <p:nvPr/>
          </p:nvSpPr>
          <p:spPr>
            <a:xfrm>
              <a:off x="-134223" y="5113104"/>
              <a:ext cx="5059053" cy="142575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50">
                <a:solidFill>
                  <a:schemeClr val="lt1"/>
                </a:solidFill>
                <a:latin typeface="Malgun Gothic"/>
                <a:ea typeface="Malgun Gothic"/>
                <a:cs typeface="Malgun Gothic"/>
                <a:sym typeface="Malgun Gothic"/>
              </a:endParaRPr>
            </a:p>
          </p:txBody>
        </p:sp>
        <p:sp>
          <p:nvSpPr>
            <p:cNvPr id="121" name="Google Shape;121;p3"/>
            <p:cNvSpPr txBox="1"/>
            <p:nvPr/>
          </p:nvSpPr>
          <p:spPr>
            <a:xfrm>
              <a:off x="6449613" y="2112266"/>
              <a:ext cx="3554131" cy="3376309"/>
            </a:xfrm>
            <a:prstGeom prst="rect">
              <a:avLst/>
            </a:prstGeom>
            <a:solidFill>
              <a:srgbClr val="343332"/>
            </a:solid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chemeClr val="lt1"/>
                </a:buClr>
                <a:buSzPts val="2200"/>
                <a:buFont typeface="Arial"/>
                <a:buChar char="-"/>
              </a:pPr>
              <a:r>
                <a:rPr lang="ko-KR" sz="2200">
                  <a:solidFill>
                    <a:schemeClr val="lt1"/>
                  </a:solidFill>
                  <a:latin typeface="Arial"/>
                  <a:ea typeface="Arial"/>
                  <a:cs typeface="Arial"/>
                  <a:sym typeface="Arial"/>
                </a:rPr>
                <a:t>기획배경 및 목표</a:t>
              </a:r>
              <a:endParaRPr sz="22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200"/>
                <a:buFont typeface="Arial"/>
                <a:buChar char="-"/>
              </a:pPr>
              <a:r>
                <a:rPr lang="ko-KR" sz="2200">
                  <a:solidFill>
                    <a:schemeClr val="lt1"/>
                  </a:solidFill>
                  <a:latin typeface="Arial"/>
                  <a:ea typeface="Arial"/>
                  <a:cs typeface="Arial"/>
                  <a:sym typeface="Arial"/>
                </a:rPr>
                <a:t>기대효과</a:t>
              </a:r>
              <a:endParaRPr sz="22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200"/>
                <a:buFont typeface="Arial"/>
                <a:buChar char="-"/>
              </a:pPr>
              <a:r>
                <a:rPr lang="ko-KR" sz="2200">
                  <a:solidFill>
                    <a:schemeClr val="lt1"/>
                  </a:solidFill>
                  <a:latin typeface="Arial"/>
                  <a:ea typeface="Arial"/>
                  <a:cs typeface="Arial"/>
                  <a:sym typeface="Arial"/>
                </a:rPr>
                <a:t>팀원 구성 및 역할</a:t>
              </a:r>
              <a:endParaRPr sz="22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200"/>
                <a:buFont typeface="Arial"/>
                <a:buChar char="-"/>
              </a:pPr>
              <a:r>
                <a:rPr lang="ko-KR" sz="2200">
                  <a:solidFill>
                    <a:schemeClr val="lt1"/>
                  </a:solidFill>
                  <a:latin typeface="Arial"/>
                  <a:ea typeface="Arial"/>
                  <a:cs typeface="Arial"/>
                  <a:sym typeface="Arial"/>
                </a:rPr>
                <a:t>work-flow (WBS)</a:t>
              </a:r>
              <a:endParaRPr/>
            </a:p>
            <a:p>
              <a:pPr marL="285750" marR="0" lvl="0" indent="-146050" algn="l" rtl="0">
                <a:lnSpc>
                  <a:spcPct val="200000"/>
                </a:lnSpc>
                <a:spcBef>
                  <a:spcPts val="0"/>
                </a:spcBef>
                <a:spcAft>
                  <a:spcPts val="0"/>
                </a:spcAft>
                <a:buClr>
                  <a:schemeClr val="dk1"/>
                </a:buClr>
                <a:buSzPts val="2200"/>
                <a:buFont typeface="Arial"/>
                <a:buNone/>
              </a:pPr>
              <a:endParaRPr sz="2200">
                <a:solidFill>
                  <a:schemeClr val="lt1"/>
                </a:solidFill>
                <a:latin typeface="Arial"/>
                <a:ea typeface="Arial"/>
                <a:cs typeface="Arial"/>
                <a:sym typeface="Arial"/>
              </a:endParaRPr>
            </a:p>
          </p:txBody>
        </p:sp>
        <p:sp>
          <p:nvSpPr>
            <p:cNvPr id="122" name="Google Shape;122;p3"/>
            <p:cNvSpPr/>
            <p:nvPr/>
          </p:nvSpPr>
          <p:spPr>
            <a:xfrm>
              <a:off x="693168" y="2503322"/>
              <a:ext cx="3792070" cy="1981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23" name="Google Shape;123;p3"/>
            <p:cNvSpPr txBox="1"/>
            <p:nvPr/>
          </p:nvSpPr>
          <p:spPr>
            <a:xfrm>
              <a:off x="1257581" y="2890391"/>
              <a:ext cx="300612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3200">
                  <a:solidFill>
                    <a:schemeClr val="dk1"/>
                  </a:solidFill>
                  <a:latin typeface="Arial"/>
                  <a:ea typeface="Arial"/>
                  <a:cs typeface="Arial"/>
                  <a:sym typeface="Arial"/>
                </a:rPr>
                <a:t>01</a:t>
              </a:r>
              <a:endParaRPr/>
            </a:p>
            <a:p>
              <a:pPr marL="0" marR="0" lvl="0" indent="0" algn="l" rtl="0">
                <a:spcBef>
                  <a:spcPts val="0"/>
                </a:spcBef>
                <a:spcAft>
                  <a:spcPts val="0"/>
                </a:spcAft>
                <a:buNone/>
              </a:pPr>
              <a:r>
                <a:rPr lang="ko-KR" sz="3200">
                  <a:solidFill>
                    <a:schemeClr val="dk1"/>
                  </a:solidFill>
                  <a:latin typeface="Arial"/>
                  <a:ea typeface="Arial"/>
                  <a:cs typeface="Arial"/>
                  <a:sym typeface="Arial"/>
                </a:rPr>
                <a:t>프로젝트 개요</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cxnSp>
        <p:nvCxnSpPr>
          <p:cNvPr id="684" name="Google Shape;684;p30"/>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685" name="Google Shape;685;p30"/>
          <p:cNvSpPr txBox="1"/>
          <p:nvPr/>
        </p:nvSpPr>
        <p:spPr>
          <a:xfrm>
            <a:off x="7097522" y="2344237"/>
            <a:ext cx="3867176" cy="280961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INTEREST_TBL</a:t>
            </a:r>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관심 글 목록 구현하기 위한 테이블</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로그인한 유저 정보 컬럼 (FK), 조회한 게시글 번호 컬럼 (FK)</a:t>
            </a:r>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USER_TBL의 UIDKEY와 BOARD_TBL의 BNO를 참조</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insertInterest</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chemeClr val="dk1"/>
              </a:buClr>
              <a:buSzPts val="1100"/>
              <a:buFont typeface="Arial"/>
              <a:buChar char="-"/>
            </a:pPr>
            <a:r>
              <a:rPr lang="ko-KR" sz="1100">
                <a:solidFill>
                  <a:schemeClr val="dk1"/>
                </a:solidFill>
                <a:latin typeface="Arial"/>
                <a:ea typeface="Arial"/>
                <a:cs typeface="Arial"/>
                <a:sym typeface="Arial"/>
              </a:rPr>
              <a:t> </a:t>
            </a:r>
            <a:r>
              <a:rPr lang="ko-KR" sz="1150">
                <a:solidFill>
                  <a:srgbClr val="262626"/>
                </a:solidFill>
                <a:latin typeface="Arial"/>
                <a:ea typeface="Arial"/>
                <a:cs typeface="Arial"/>
                <a:sym typeface="Arial"/>
              </a:rPr>
              <a:t>하트 아이콘을 클릭해 관심 글 등록</a:t>
            </a:r>
            <a:endParaRPr sz="1150">
              <a:solidFill>
                <a:srgbClr val="262626"/>
              </a:solidFill>
              <a:latin typeface="Arial"/>
              <a:ea typeface="Arial"/>
              <a:cs typeface="Arial"/>
              <a:sym typeface="Arial"/>
            </a:endParaRPr>
          </a:p>
          <a:p>
            <a:pPr marL="171450" marR="0" lvl="0" indent="-101600" algn="l" rtl="0">
              <a:lnSpc>
                <a:spcPct val="150000"/>
              </a:lnSpc>
              <a:spcBef>
                <a:spcPts val="0"/>
              </a:spcBef>
              <a:spcAft>
                <a:spcPts val="0"/>
              </a:spcAft>
              <a:buClr>
                <a:schemeClr val="dk1"/>
              </a:buClr>
              <a:buSzPts val="1100"/>
              <a:buFont typeface="Malgun Gothic"/>
              <a:buNone/>
            </a:pPr>
            <a:endParaRPr sz="11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deleteInterest</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chemeClr val="dk1"/>
              </a:buClr>
              <a:buSzPts val="1100"/>
              <a:buFont typeface="Arial"/>
              <a:buChar char="-"/>
            </a:pPr>
            <a:r>
              <a:rPr lang="ko-KR" sz="1100">
                <a:solidFill>
                  <a:schemeClr val="dk1"/>
                </a:solidFill>
                <a:latin typeface="Arial"/>
                <a:ea typeface="Arial"/>
                <a:cs typeface="Arial"/>
                <a:sym typeface="Arial"/>
              </a:rPr>
              <a:t> </a:t>
            </a:r>
            <a:r>
              <a:rPr lang="ko-KR" sz="1150">
                <a:solidFill>
                  <a:srgbClr val="262626"/>
                </a:solidFill>
                <a:latin typeface="Arial"/>
                <a:ea typeface="Arial"/>
                <a:cs typeface="Arial"/>
                <a:sym typeface="Arial"/>
              </a:rPr>
              <a:t>다시 누르면 관심 글 등록 삭제</a:t>
            </a:r>
            <a:endParaRPr sz="1150">
              <a:solidFill>
                <a:srgbClr val="262626"/>
              </a:solidFill>
              <a:latin typeface="Arial"/>
              <a:ea typeface="Arial"/>
              <a:cs typeface="Arial"/>
              <a:sym typeface="Arial"/>
            </a:endParaRPr>
          </a:p>
        </p:txBody>
      </p:sp>
      <p:sp>
        <p:nvSpPr>
          <p:cNvPr id="686" name="Google Shape;686;p30"/>
          <p:cNvSpPr txBox="1"/>
          <p:nvPr/>
        </p:nvSpPr>
        <p:spPr>
          <a:xfrm>
            <a:off x="7179986" y="1781633"/>
            <a:ext cx="15509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관심글 목록</a:t>
            </a:r>
            <a:endParaRPr/>
          </a:p>
        </p:txBody>
      </p:sp>
      <p:sp>
        <p:nvSpPr>
          <p:cNvPr id="687" name="Google Shape;687;p30"/>
          <p:cNvSpPr/>
          <p:nvPr/>
        </p:nvSpPr>
        <p:spPr>
          <a:xfrm rot="5400000">
            <a:off x="7002227" y="1881383"/>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accent2"/>
              </a:solidFill>
              <a:latin typeface="Malgun Gothic"/>
              <a:ea typeface="Malgun Gothic"/>
              <a:cs typeface="Malgun Gothic"/>
              <a:sym typeface="Malgun Gothic"/>
            </a:endParaRPr>
          </a:p>
        </p:txBody>
      </p:sp>
      <p:grpSp>
        <p:nvGrpSpPr>
          <p:cNvPr id="688" name="Google Shape;688;p30"/>
          <p:cNvGrpSpPr/>
          <p:nvPr/>
        </p:nvGrpSpPr>
        <p:grpSpPr>
          <a:xfrm>
            <a:off x="1260291" y="1069143"/>
            <a:ext cx="5121054" cy="5001734"/>
            <a:chOff x="1260291" y="1069143"/>
            <a:chExt cx="5121054" cy="5001734"/>
          </a:xfrm>
        </p:grpSpPr>
        <p:grpSp>
          <p:nvGrpSpPr>
            <p:cNvPr id="689" name="Google Shape;689;p30"/>
            <p:cNvGrpSpPr/>
            <p:nvPr/>
          </p:nvGrpSpPr>
          <p:grpSpPr>
            <a:xfrm>
              <a:off x="1260291" y="1069143"/>
              <a:ext cx="5121054" cy="5001734"/>
              <a:chOff x="1260291" y="1069143"/>
              <a:chExt cx="5121054" cy="5001734"/>
            </a:xfrm>
          </p:grpSpPr>
          <p:sp>
            <p:nvSpPr>
              <p:cNvPr id="690" name="Google Shape;690;p30"/>
              <p:cNvSpPr/>
              <p:nvPr/>
            </p:nvSpPr>
            <p:spPr>
              <a:xfrm>
                <a:off x="1260291" y="1069143"/>
                <a:ext cx="5121054" cy="500173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91" name="Google Shape;691;p30"/>
              <p:cNvPicPr preferRelativeResize="0"/>
              <p:nvPr/>
            </p:nvPicPr>
            <p:blipFill rotWithShape="1">
              <a:blip r:embed="rId3">
                <a:alphaModFix/>
              </a:blip>
              <a:srcRect l="1529" t="96" r="72577" b="94574"/>
              <a:stretch/>
            </p:blipFill>
            <p:spPr>
              <a:xfrm>
                <a:off x="1463479" y="1151140"/>
                <a:ext cx="1787089" cy="448458"/>
              </a:xfrm>
              <a:prstGeom prst="rect">
                <a:avLst/>
              </a:prstGeom>
              <a:noFill/>
              <a:ln>
                <a:noFill/>
              </a:ln>
            </p:spPr>
          </p:pic>
          <p:pic>
            <p:nvPicPr>
              <p:cNvPr id="692" name="Google Shape;692;p30"/>
              <p:cNvPicPr preferRelativeResize="0"/>
              <p:nvPr/>
            </p:nvPicPr>
            <p:blipFill rotWithShape="1">
              <a:blip r:embed="rId4">
                <a:alphaModFix/>
              </a:blip>
              <a:srcRect r="11019"/>
              <a:stretch/>
            </p:blipFill>
            <p:spPr>
              <a:xfrm>
                <a:off x="1466734" y="1740816"/>
                <a:ext cx="4731933" cy="3069310"/>
              </a:xfrm>
              <a:prstGeom prst="rect">
                <a:avLst/>
              </a:prstGeom>
              <a:noFill/>
              <a:ln>
                <a:noFill/>
              </a:ln>
            </p:spPr>
          </p:pic>
          <p:pic>
            <p:nvPicPr>
              <p:cNvPr id="693" name="Google Shape;693;p30"/>
              <p:cNvPicPr preferRelativeResize="0"/>
              <p:nvPr/>
            </p:nvPicPr>
            <p:blipFill rotWithShape="1">
              <a:blip r:embed="rId5">
                <a:alphaModFix/>
              </a:blip>
              <a:srcRect/>
              <a:stretch/>
            </p:blipFill>
            <p:spPr>
              <a:xfrm>
                <a:off x="4553309" y="1162791"/>
                <a:ext cx="1457591" cy="1101189"/>
              </a:xfrm>
              <a:prstGeom prst="rect">
                <a:avLst/>
              </a:prstGeom>
              <a:noFill/>
              <a:ln>
                <a:noFill/>
              </a:ln>
            </p:spPr>
          </p:pic>
          <p:sp>
            <p:nvSpPr>
              <p:cNvPr id="694" name="Google Shape;694;p30"/>
              <p:cNvSpPr/>
              <p:nvPr/>
            </p:nvSpPr>
            <p:spPr>
              <a:xfrm>
                <a:off x="5105401" y="1657719"/>
                <a:ext cx="661898" cy="182397"/>
              </a:xfrm>
              <a:prstGeom prst="rect">
                <a:avLst/>
              </a:prstGeom>
              <a:noFill/>
              <a:ln w="190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95" name="Google Shape;695;p30"/>
              <p:cNvSpPr/>
              <p:nvPr/>
            </p:nvSpPr>
            <p:spPr>
              <a:xfrm>
                <a:off x="1476259" y="1829258"/>
                <a:ext cx="661898" cy="263785"/>
              </a:xfrm>
              <a:prstGeom prst="rect">
                <a:avLst/>
              </a:prstGeom>
              <a:noFill/>
              <a:ln w="190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pic>
          <p:nvPicPr>
            <p:cNvPr id="696" name="Google Shape;696;p30"/>
            <p:cNvPicPr preferRelativeResize="0"/>
            <p:nvPr/>
          </p:nvPicPr>
          <p:blipFill rotWithShape="1">
            <a:blip r:embed="rId6">
              <a:alphaModFix/>
            </a:blip>
            <a:srcRect/>
            <a:stretch/>
          </p:blipFill>
          <p:spPr>
            <a:xfrm>
              <a:off x="3690890" y="5651494"/>
              <a:ext cx="300085" cy="274725"/>
            </a:xfrm>
            <a:prstGeom prst="rect">
              <a:avLst/>
            </a:prstGeom>
            <a:noFill/>
            <a:ln>
              <a:noFill/>
            </a:ln>
          </p:spPr>
        </p:pic>
      </p:grpSp>
      <p:sp>
        <p:nvSpPr>
          <p:cNvPr id="697" name="Google Shape;697;p30"/>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698" name="Google Shape;698;p30"/>
          <p:cNvCxnSpPr>
            <a:stCxn id="697"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cxnSp>
        <p:nvCxnSpPr>
          <p:cNvPr id="704" name="Google Shape;704;p31"/>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705" name="Google Shape;705;p31"/>
          <p:cNvSpPr txBox="1"/>
          <p:nvPr/>
        </p:nvSpPr>
        <p:spPr>
          <a:xfrm>
            <a:off x="7038514" y="1970291"/>
            <a:ext cx="4225464" cy="36277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USERREAD_TBL</a:t>
            </a:r>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읽은 글 목록 기능을 구현하기 위한 테이블</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식별번호 컬럼, 로그인한 유저 정보 컬럼 (FK), 조회한 게시글 번호 컬럼 (FK), 조회 시점 컬럼</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게시글 목록을 불러오기 위해 BOARD_VIEW와 조인</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saveUserRead</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로그인한 유저 정보, 조회한 게시글 번호를 저장하는 메소드</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글 상세 조회 시 수행되도록 구현</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getUserRead</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 </a:t>
            </a:r>
            <a:r>
              <a:rPr lang="ko-KR" sz="1150">
                <a:solidFill>
                  <a:srgbClr val="262626"/>
                </a:solidFill>
                <a:latin typeface="Arial"/>
                <a:ea typeface="Arial"/>
                <a:cs typeface="Arial"/>
                <a:sym typeface="Arial"/>
              </a:rPr>
              <a:t>로그인한 유저의 읽은 글 목록을 가져오는 메소드</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 BOARD_VIEW와  outer 조인하여 게시글 전체 컬럼을 불러옴</a:t>
            </a:r>
            <a:endParaRPr sz="1150">
              <a:solidFill>
                <a:srgbClr val="262626"/>
              </a:solidFill>
              <a:latin typeface="Arial"/>
              <a:ea typeface="Arial"/>
              <a:cs typeface="Arial"/>
              <a:sym typeface="Arial"/>
            </a:endParaRPr>
          </a:p>
        </p:txBody>
      </p:sp>
      <p:sp>
        <p:nvSpPr>
          <p:cNvPr id="706" name="Google Shape;706;p31"/>
          <p:cNvSpPr txBox="1"/>
          <p:nvPr/>
        </p:nvSpPr>
        <p:spPr>
          <a:xfrm>
            <a:off x="7131791" y="1461477"/>
            <a:ext cx="15509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읽은글 목록</a:t>
            </a:r>
            <a:endParaRPr/>
          </a:p>
        </p:txBody>
      </p:sp>
      <p:sp>
        <p:nvSpPr>
          <p:cNvPr id="707" name="Google Shape;707;p31"/>
          <p:cNvSpPr/>
          <p:nvPr/>
        </p:nvSpPr>
        <p:spPr>
          <a:xfrm rot="5400000">
            <a:off x="6952506" y="1570192"/>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accent2"/>
              </a:solidFill>
              <a:latin typeface="Malgun Gothic"/>
              <a:ea typeface="Malgun Gothic"/>
              <a:cs typeface="Malgun Gothic"/>
              <a:sym typeface="Malgun Gothic"/>
            </a:endParaRPr>
          </a:p>
        </p:txBody>
      </p:sp>
      <p:grpSp>
        <p:nvGrpSpPr>
          <p:cNvPr id="708" name="Google Shape;708;p31"/>
          <p:cNvGrpSpPr/>
          <p:nvPr/>
        </p:nvGrpSpPr>
        <p:grpSpPr>
          <a:xfrm>
            <a:off x="1260291" y="1069143"/>
            <a:ext cx="5121054" cy="5001734"/>
            <a:chOff x="1260291" y="1069143"/>
            <a:chExt cx="5121054" cy="5001734"/>
          </a:xfrm>
        </p:grpSpPr>
        <p:grpSp>
          <p:nvGrpSpPr>
            <p:cNvPr id="709" name="Google Shape;709;p31"/>
            <p:cNvGrpSpPr/>
            <p:nvPr/>
          </p:nvGrpSpPr>
          <p:grpSpPr>
            <a:xfrm>
              <a:off x="1260291" y="1069143"/>
              <a:ext cx="5121054" cy="5001734"/>
              <a:chOff x="1260291" y="1069143"/>
              <a:chExt cx="5121054" cy="5001734"/>
            </a:xfrm>
          </p:grpSpPr>
          <p:sp>
            <p:nvSpPr>
              <p:cNvPr id="710" name="Google Shape;710;p31"/>
              <p:cNvSpPr/>
              <p:nvPr/>
            </p:nvSpPr>
            <p:spPr>
              <a:xfrm>
                <a:off x="1260291" y="1069143"/>
                <a:ext cx="5121054" cy="500173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11" name="Google Shape;711;p31"/>
              <p:cNvSpPr/>
              <p:nvPr/>
            </p:nvSpPr>
            <p:spPr>
              <a:xfrm rot="5400000">
                <a:off x="5371568" y="2818268"/>
                <a:ext cx="113842" cy="81085"/>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accent2"/>
                  </a:solidFill>
                  <a:latin typeface="Malgun Gothic"/>
                  <a:ea typeface="Malgun Gothic"/>
                  <a:cs typeface="Malgun Gothic"/>
                  <a:sym typeface="Malgun Gothic"/>
                </a:endParaRPr>
              </a:p>
            </p:txBody>
          </p:sp>
          <p:grpSp>
            <p:nvGrpSpPr>
              <p:cNvPr id="712" name="Google Shape;712;p31"/>
              <p:cNvGrpSpPr/>
              <p:nvPr/>
            </p:nvGrpSpPr>
            <p:grpSpPr>
              <a:xfrm>
                <a:off x="1366653" y="1629144"/>
                <a:ext cx="5012175" cy="3519217"/>
                <a:chOff x="1366653" y="1629144"/>
                <a:chExt cx="5012175" cy="3519217"/>
              </a:xfrm>
            </p:grpSpPr>
            <p:pic>
              <p:nvPicPr>
                <p:cNvPr id="713" name="Google Shape;713;p31"/>
                <p:cNvPicPr preferRelativeResize="0"/>
                <p:nvPr/>
              </p:nvPicPr>
              <p:blipFill rotWithShape="1">
                <a:blip r:embed="rId3">
                  <a:alphaModFix/>
                </a:blip>
                <a:srcRect t="9596"/>
                <a:stretch/>
              </p:blipFill>
              <p:spPr>
                <a:xfrm>
                  <a:off x="1366653" y="1629144"/>
                  <a:ext cx="5012175" cy="3519217"/>
                </a:xfrm>
                <a:prstGeom prst="rect">
                  <a:avLst/>
                </a:prstGeom>
                <a:noFill/>
                <a:ln>
                  <a:noFill/>
                </a:ln>
              </p:spPr>
            </p:pic>
            <p:pic>
              <p:nvPicPr>
                <p:cNvPr id="714" name="Google Shape;714;p31"/>
                <p:cNvPicPr preferRelativeResize="0"/>
                <p:nvPr/>
              </p:nvPicPr>
              <p:blipFill rotWithShape="1">
                <a:blip r:embed="rId4">
                  <a:alphaModFix/>
                </a:blip>
                <a:srcRect r="75610"/>
                <a:stretch/>
              </p:blipFill>
              <p:spPr>
                <a:xfrm>
                  <a:off x="3854061" y="3664641"/>
                  <a:ext cx="1154305" cy="1433801"/>
                </a:xfrm>
                <a:prstGeom prst="rect">
                  <a:avLst/>
                </a:prstGeom>
                <a:noFill/>
                <a:ln>
                  <a:noFill/>
                </a:ln>
              </p:spPr>
            </p:pic>
            <p:pic>
              <p:nvPicPr>
                <p:cNvPr id="715" name="Google Shape;715;p31"/>
                <p:cNvPicPr preferRelativeResize="0"/>
                <p:nvPr/>
              </p:nvPicPr>
              <p:blipFill rotWithShape="1">
                <a:blip r:embed="rId4">
                  <a:alphaModFix/>
                </a:blip>
                <a:srcRect l="75758"/>
                <a:stretch/>
              </p:blipFill>
              <p:spPr>
                <a:xfrm>
                  <a:off x="5036284" y="3667849"/>
                  <a:ext cx="1154966" cy="1430593"/>
                </a:xfrm>
                <a:prstGeom prst="rect">
                  <a:avLst/>
                </a:prstGeom>
                <a:noFill/>
                <a:ln>
                  <a:noFill/>
                </a:ln>
              </p:spPr>
            </p:pic>
          </p:grpSp>
          <p:pic>
            <p:nvPicPr>
              <p:cNvPr id="716" name="Google Shape;716;p31"/>
              <p:cNvPicPr preferRelativeResize="0"/>
              <p:nvPr/>
            </p:nvPicPr>
            <p:blipFill rotWithShape="1">
              <a:blip r:embed="rId5">
                <a:alphaModFix/>
              </a:blip>
              <a:srcRect/>
              <a:stretch/>
            </p:blipFill>
            <p:spPr>
              <a:xfrm>
                <a:off x="4553309" y="1162791"/>
                <a:ext cx="1457591" cy="1101189"/>
              </a:xfrm>
              <a:prstGeom prst="rect">
                <a:avLst/>
              </a:prstGeom>
              <a:noFill/>
              <a:ln>
                <a:noFill/>
              </a:ln>
            </p:spPr>
          </p:pic>
          <p:sp>
            <p:nvSpPr>
              <p:cNvPr id="717" name="Google Shape;717;p31"/>
              <p:cNvSpPr/>
              <p:nvPr/>
            </p:nvSpPr>
            <p:spPr>
              <a:xfrm>
                <a:off x="5105401" y="1657719"/>
                <a:ext cx="661898" cy="182397"/>
              </a:xfrm>
              <a:prstGeom prst="rect">
                <a:avLst/>
              </a:prstGeom>
              <a:noFill/>
              <a:ln w="190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18" name="Google Shape;718;p31"/>
              <p:cNvSpPr/>
              <p:nvPr/>
            </p:nvSpPr>
            <p:spPr>
              <a:xfrm>
                <a:off x="2104909" y="1829258"/>
                <a:ext cx="661898" cy="263785"/>
              </a:xfrm>
              <a:prstGeom prst="rect">
                <a:avLst/>
              </a:prstGeom>
              <a:noFill/>
              <a:ln w="190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719" name="Google Shape;719;p31"/>
              <p:cNvPicPr preferRelativeResize="0"/>
              <p:nvPr/>
            </p:nvPicPr>
            <p:blipFill rotWithShape="1">
              <a:blip r:embed="rId6">
                <a:alphaModFix/>
              </a:blip>
              <a:srcRect l="1529" t="96" r="72577" b="94574"/>
              <a:stretch/>
            </p:blipFill>
            <p:spPr>
              <a:xfrm>
                <a:off x="1463479" y="1151140"/>
                <a:ext cx="1787089" cy="448458"/>
              </a:xfrm>
              <a:prstGeom prst="rect">
                <a:avLst/>
              </a:prstGeom>
              <a:noFill/>
              <a:ln>
                <a:noFill/>
              </a:ln>
            </p:spPr>
          </p:pic>
        </p:grpSp>
        <p:pic>
          <p:nvPicPr>
            <p:cNvPr id="720" name="Google Shape;720;p31"/>
            <p:cNvPicPr preferRelativeResize="0"/>
            <p:nvPr/>
          </p:nvPicPr>
          <p:blipFill rotWithShape="1">
            <a:blip r:embed="rId7">
              <a:alphaModFix/>
            </a:blip>
            <a:srcRect/>
            <a:stretch/>
          </p:blipFill>
          <p:spPr>
            <a:xfrm>
              <a:off x="3690890" y="5651494"/>
              <a:ext cx="300085" cy="274725"/>
            </a:xfrm>
            <a:prstGeom prst="rect">
              <a:avLst/>
            </a:prstGeom>
            <a:noFill/>
            <a:ln>
              <a:noFill/>
            </a:ln>
          </p:spPr>
        </p:pic>
      </p:grpSp>
      <p:sp>
        <p:nvSpPr>
          <p:cNvPr id="721" name="Google Shape;721;p31"/>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722" name="Google Shape;722;p31"/>
          <p:cNvCxnSpPr>
            <a:stCxn id="721"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cxnSp>
        <p:nvCxnSpPr>
          <p:cNvPr id="728" name="Google Shape;728;p32"/>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729" name="Google Shape;729;p32"/>
          <p:cNvSpPr txBox="1"/>
          <p:nvPr/>
        </p:nvSpPr>
        <p:spPr>
          <a:xfrm>
            <a:off x="7143289" y="2022992"/>
            <a:ext cx="4225464" cy="3593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도메인 분리</a:t>
            </a:r>
            <a:endParaRPr sz="1300">
              <a:solidFill>
                <a:schemeClr val="dk1"/>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/admin/* 입력하여 관리자 회원가입 및 로그인 페이지로 접근</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관리자 권한으로 사이트에 진입하는 방법을 분리</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50"/>
              <a:buFont typeface="Arial"/>
              <a:buChar char="-"/>
            </a:pPr>
            <a:r>
              <a:rPr lang="ko-KR" sz="1150">
                <a:solidFill>
                  <a:srgbClr val="262626"/>
                </a:solidFill>
                <a:latin typeface="Arial"/>
                <a:ea typeface="Arial"/>
                <a:cs typeface="Arial"/>
                <a:sym typeface="Arial"/>
              </a:rPr>
              <a:t>사이트 메인페이지 접속 후 도메인은 동일하게 사용</a:t>
            </a:r>
            <a:endParaRPr sz="1150">
              <a:solidFill>
                <a:srgbClr val="262626"/>
              </a:solidFill>
              <a:latin typeface="Arial"/>
              <a:ea typeface="Arial"/>
              <a:cs typeface="Arial"/>
              <a:sym typeface="Arial"/>
            </a:endParaRPr>
          </a:p>
          <a:p>
            <a:pPr marL="171450" marR="0" lvl="0" indent="-98425" algn="l" rtl="0">
              <a:lnSpc>
                <a:spcPct val="150000"/>
              </a:lnSpc>
              <a:spcBef>
                <a:spcPts val="0"/>
              </a:spcBef>
              <a:spcAft>
                <a:spcPts val="0"/>
              </a:spcAft>
              <a:buClr>
                <a:schemeClr val="dk1"/>
              </a:buClr>
              <a:buSzPts val="1150"/>
              <a:buFont typeface="Malgun Gothic"/>
              <a:buNone/>
            </a:pP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200">
                <a:solidFill>
                  <a:srgbClr val="262626"/>
                </a:solidFill>
                <a:latin typeface="Arial"/>
                <a:ea typeface="Arial"/>
                <a:cs typeface="Arial"/>
                <a:sym typeface="Arial"/>
              </a:rPr>
              <a:t>헤더</a:t>
            </a:r>
            <a:endParaRPr sz="1150">
              <a:solidFill>
                <a:srgbClr val="262626"/>
              </a:solidFill>
              <a:latin typeface="Arial"/>
              <a:ea typeface="Arial"/>
              <a:cs typeface="Arial"/>
              <a:sym typeface="Arial"/>
            </a:endParaRPr>
          </a:p>
          <a:p>
            <a:pPr marL="171450" marR="0" lvl="0" indent="-171450" algn="l" rtl="0">
              <a:lnSpc>
                <a:spcPct val="150000"/>
              </a:lnSpc>
              <a:spcBef>
                <a:spcPts val="0"/>
              </a:spcBef>
              <a:spcAft>
                <a:spcPts val="0"/>
              </a:spcAft>
              <a:buClr>
                <a:srgbClr val="262626"/>
              </a:buClr>
              <a:buSzPts val="1100"/>
              <a:buFont typeface="Arial"/>
              <a:buChar char="-"/>
            </a:pPr>
            <a:r>
              <a:rPr lang="ko-KR" sz="1100">
                <a:solidFill>
                  <a:srgbClr val="262626"/>
                </a:solidFill>
                <a:latin typeface="Arial"/>
                <a:ea typeface="Arial"/>
                <a:cs typeface="Arial"/>
                <a:sym typeface="Arial"/>
              </a:rPr>
              <a:t>관리자000님으로 나타냄</a:t>
            </a:r>
            <a:endParaRPr sz="1100">
              <a:solidFill>
                <a:srgbClr val="262626"/>
              </a:solidFill>
              <a:latin typeface="Arial"/>
              <a:ea typeface="Arial"/>
              <a:cs typeface="Arial"/>
              <a:sym typeface="Arial"/>
            </a:endParaRPr>
          </a:p>
          <a:p>
            <a:pPr marL="171450" marR="0" lvl="0" indent="-101600" algn="l" rtl="0">
              <a:lnSpc>
                <a:spcPct val="150000"/>
              </a:lnSpc>
              <a:spcBef>
                <a:spcPts val="0"/>
              </a:spcBef>
              <a:spcAft>
                <a:spcPts val="0"/>
              </a:spcAft>
              <a:buClr>
                <a:schemeClr val="dk1"/>
              </a:buClr>
              <a:buSzPts val="1100"/>
              <a:buFont typeface="Malgun Gothic"/>
              <a:buNone/>
            </a:pPr>
            <a:endParaRPr sz="110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게시글 삭제</a:t>
            </a:r>
            <a:endParaRPr sz="13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관리자는 모든 게시글에 대한 삭제 권한 가짐</a:t>
            </a:r>
            <a:endParaRPr sz="115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endParaRPr sz="1100">
              <a:solidFill>
                <a:srgbClr val="262626"/>
              </a:solidFill>
              <a:latin typeface="Arial"/>
              <a:ea typeface="Arial"/>
              <a:cs typeface="Arial"/>
              <a:sym typeface="Arial"/>
            </a:endParaRPr>
          </a:p>
          <a:p>
            <a:pPr marL="0" marR="0" lvl="0" indent="0" algn="l" rtl="0">
              <a:lnSpc>
                <a:spcPct val="150000"/>
              </a:lnSpc>
              <a:spcBef>
                <a:spcPts val="0"/>
              </a:spcBef>
              <a:spcAft>
                <a:spcPts val="0"/>
              </a:spcAft>
              <a:buNone/>
            </a:pPr>
            <a:r>
              <a:rPr lang="ko-KR" sz="1300">
                <a:solidFill>
                  <a:schemeClr val="dk1"/>
                </a:solidFill>
                <a:latin typeface="Arial"/>
                <a:ea typeface="Arial"/>
                <a:cs typeface="Arial"/>
                <a:sym typeface="Arial"/>
              </a:rPr>
              <a:t>댓글 삭제</a:t>
            </a:r>
            <a:endParaRPr sz="13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150">
                <a:solidFill>
                  <a:srgbClr val="262626"/>
                </a:solidFill>
                <a:latin typeface="Arial"/>
                <a:ea typeface="Arial"/>
                <a:cs typeface="Arial"/>
                <a:sym typeface="Arial"/>
              </a:rPr>
              <a:t>- 관리자는 모든 댓글에 대한 삭제 권한 가짐</a:t>
            </a:r>
            <a:endParaRPr sz="1150">
              <a:solidFill>
                <a:srgbClr val="262626"/>
              </a:solidFill>
              <a:latin typeface="Arial"/>
              <a:ea typeface="Arial"/>
              <a:cs typeface="Arial"/>
              <a:sym typeface="Arial"/>
            </a:endParaRPr>
          </a:p>
        </p:txBody>
      </p:sp>
      <p:sp>
        <p:nvSpPr>
          <p:cNvPr id="730" name="Google Shape;730;p32"/>
          <p:cNvSpPr txBox="1"/>
          <p:nvPr/>
        </p:nvSpPr>
        <p:spPr>
          <a:xfrm>
            <a:off x="7227041" y="1514178"/>
            <a:ext cx="15509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400">
                <a:solidFill>
                  <a:schemeClr val="dk1"/>
                </a:solidFill>
                <a:latin typeface="Arial"/>
                <a:ea typeface="Arial"/>
                <a:cs typeface="Arial"/>
                <a:sym typeface="Arial"/>
              </a:rPr>
              <a:t>관리자 기능</a:t>
            </a:r>
            <a:endParaRPr/>
          </a:p>
        </p:txBody>
      </p:sp>
      <p:sp>
        <p:nvSpPr>
          <p:cNvPr id="731" name="Google Shape;731;p32"/>
          <p:cNvSpPr/>
          <p:nvPr/>
        </p:nvSpPr>
        <p:spPr>
          <a:xfrm rot="5400000">
            <a:off x="7038231" y="1622893"/>
            <a:ext cx="146119" cy="109396"/>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accent2"/>
              </a:solidFill>
              <a:latin typeface="Malgun Gothic"/>
              <a:ea typeface="Malgun Gothic"/>
              <a:cs typeface="Malgun Gothic"/>
              <a:sym typeface="Malgun Gothic"/>
            </a:endParaRPr>
          </a:p>
        </p:txBody>
      </p:sp>
      <p:grpSp>
        <p:nvGrpSpPr>
          <p:cNvPr id="732" name="Google Shape;732;p32"/>
          <p:cNvGrpSpPr/>
          <p:nvPr/>
        </p:nvGrpSpPr>
        <p:grpSpPr>
          <a:xfrm>
            <a:off x="1260291" y="1069143"/>
            <a:ext cx="5121054" cy="5001734"/>
            <a:chOff x="1260291" y="1069143"/>
            <a:chExt cx="5121054" cy="5001734"/>
          </a:xfrm>
        </p:grpSpPr>
        <p:pic>
          <p:nvPicPr>
            <p:cNvPr id="733" name="Google Shape;733;p32"/>
            <p:cNvPicPr preferRelativeResize="0"/>
            <p:nvPr/>
          </p:nvPicPr>
          <p:blipFill rotWithShape="1">
            <a:blip r:embed="rId3">
              <a:alphaModFix/>
            </a:blip>
            <a:srcRect/>
            <a:stretch/>
          </p:blipFill>
          <p:spPr>
            <a:xfrm>
              <a:off x="1594550" y="4580911"/>
              <a:ext cx="4510975" cy="1277445"/>
            </a:xfrm>
            <a:prstGeom prst="rect">
              <a:avLst/>
            </a:prstGeom>
            <a:noFill/>
            <a:ln>
              <a:noFill/>
            </a:ln>
          </p:spPr>
        </p:pic>
        <p:pic>
          <p:nvPicPr>
            <p:cNvPr id="734" name="Google Shape;734;p32"/>
            <p:cNvPicPr preferRelativeResize="0"/>
            <p:nvPr/>
          </p:nvPicPr>
          <p:blipFill rotWithShape="1">
            <a:blip r:embed="rId4">
              <a:alphaModFix/>
            </a:blip>
            <a:srcRect l="7432" t="22951" r="11151" b="16480"/>
            <a:stretch/>
          </p:blipFill>
          <p:spPr>
            <a:xfrm>
              <a:off x="1289750" y="1740274"/>
              <a:ext cx="5087122" cy="2751069"/>
            </a:xfrm>
            <a:prstGeom prst="rect">
              <a:avLst/>
            </a:prstGeom>
            <a:noFill/>
            <a:ln>
              <a:noFill/>
            </a:ln>
          </p:spPr>
        </p:pic>
        <p:pic>
          <p:nvPicPr>
            <p:cNvPr id="735" name="Google Shape;735;p32"/>
            <p:cNvPicPr preferRelativeResize="0"/>
            <p:nvPr/>
          </p:nvPicPr>
          <p:blipFill rotWithShape="1">
            <a:blip r:embed="rId4">
              <a:alphaModFix/>
            </a:blip>
            <a:srcRect l="62581" t="383" r="4644" b="89379"/>
            <a:stretch/>
          </p:blipFill>
          <p:spPr>
            <a:xfrm>
              <a:off x="4171333" y="1140110"/>
              <a:ext cx="1981817" cy="449976"/>
            </a:xfrm>
            <a:prstGeom prst="rect">
              <a:avLst/>
            </a:prstGeom>
            <a:noFill/>
            <a:ln>
              <a:noFill/>
            </a:ln>
          </p:spPr>
        </p:pic>
        <p:sp>
          <p:nvSpPr>
            <p:cNvPr id="736" name="Google Shape;736;p32"/>
            <p:cNvSpPr/>
            <p:nvPr/>
          </p:nvSpPr>
          <p:spPr>
            <a:xfrm>
              <a:off x="4886209" y="1194492"/>
              <a:ext cx="661898" cy="263785"/>
            </a:xfrm>
            <a:prstGeom prst="rect">
              <a:avLst/>
            </a:prstGeom>
            <a:noFill/>
            <a:ln w="190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37" name="Google Shape;737;p32"/>
            <p:cNvSpPr/>
            <p:nvPr/>
          </p:nvSpPr>
          <p:spPr>
            <a:xfrm>
              <a:off x="5676899" y="2626401"/>
              <a:ext cx="377439" cy="263785"/>
            </a:xfrm>
            <a:prstGeom prst="rect">
              <a:avLst/>
            </a:prstGeom>
            <a:noFill/>
            <a:ln w="190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38" name="Google Shape;738;p32"/>
            <p:cNvSpPr/>
            <p:nvPr/>
          </p:nvSpPr>
          <p:spPr>
            <a:xfrm>
              <a:off x="5673337" y="5246919"/>
              <a:ext cx="377439" cy="263785"/>
            </a:xfrm>
            <a:prstGeom prst="rect">
              <a:avLst/>
            </a:prstGeom>
            <a:noFill/>
            <a:ln w="190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39" name="Google Shape;739;p32"/>
            <p:cNvSpPr/>
            <p:nvPr/>
          </p:nvSpPr>
          <p:spPr>
            <a:xfrm>
              <a:off x="1260291" y="1069143"/>
              <a:ext cx="5121054" cy="500173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740" name="Google Shape;740;p32"/>
            <p:cNvPicPr preferRelativeResize="0"/>
            <p:nvPr/>
          </p:nvPicPr>
          <p:blipFill rotWithShape="1">
            <a:blip r:embed="rId5">
              <a:alphaModFix/>
            </a:blip>
            <a:srcRect l="1529" t="96" r="72577" b="94574"/>
            <a:stretch/>
          </p:blipFill>
          <p:spPr>
            <a:xfrm>
              <a:off x="1463479" y="1151140"/>
              <a:ext cx="1787089" cy="448458"/>
            </a:xfrm>
            <a:prstGeom prst="rect">
              <a:avLst/>
            </a:prstGeom>
            <a:noFill/>
            <a:ln>
              <a:noFill/>
            </a:ln>
          </p:spPr>
        </p:pic>
      </p:grpSp>
      <p:sp>
        <p:nvSpPr>
          <p:cNvPr id="741" name="Google Shape;741;p32"/>
          <p:cNvSpPr txBox="1"/>
          <p:nvPr/>
        </p:nvSpPr>
        <p:spPr>
          <a:xfrm>
            <a:off x="142975" y="133550"/>
            <a:ext cx="3336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구현 기능</a:t>
            </a:r>
            <a:endParaRPr/>
          </a:p>
        </p:txBody>
      </p:sp>
      <p:cxnSp>
        <p:nvCxnSpPr>
          <p:cNvPr id="742" name="Google Shape;742;p32"/>
          <p:cNvCxnSpPr>
            <a:stCxn id="741" idx="3"/>
          </p:cNvCxnSpPr>
          <p:nvPr/>
        </p:nvCxnSpPr>
        <p:spPr>
          <a:xfrm>
            <a:off x="3479275" y="318200"/>
            <a:ext cx="8411400" cy="4500"/>
          </a:xfrm>
          <a:prstGeom prst="straightConnector1">
            <a:avLst/>
          </a:prstGeom>
          <a:noFill/>
          <a:ln w="9525" cap="flat" cmpd="sng">
            <a:solidFill>
              <a:srgbClr val="F7CAAC"/>
            </a:solidFill>
            <a:prstDash val="solid"/>
            <a:miter lim="800000"/>
            <a:headEnd type="none" w="sm" len="sm"/>
            <a:tailEnd type="non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cxnSp>
        <p:nvCxnSpPr>
          <p:cNvPr id="748" name="Google Shape;748;p33"/>
          <p:cNvCxnSpPr/>
          <p:nvPr/>
        </p:nvCxnSpPr>
        <p:spPr>
          <a:xfrm rot="10800000" flipH="1">
            <a:off x="3124200" y="313765"/>
            <a:ext cx="8745071" cy="4455"/>
          </a:xfrm>
          <a:prstGeom prst="straightConnector1">
            <a:avLst/>
          </a:prstGeom>
          <a:noFill/>
          <a:ln w="9525" cap="flat" cmpd="sng">
            <a:solidFill>
              <a:srgbClr val="F7CAAC"/>
            </a:solidFill>
            <a:prstDash val="solid"/>
            <a:miter lim="800000"/>
            <a:headEnd type="none" w="sm" len="sm"/>
            <a:tailEnd type="none" w="sm" len="sm"/>
          </a:ln>
        </p:spPr>
      </p:cxnSp>
      <p:cxnSp>
        <p:nvCxnSpPr>
          <p:cNvPr id="749" name="Google Shape;749;p33"/>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750" name="Google Shape;750;p33"/>
          <p:cNvSpPr txBox="1"/>
          <p:nvPr/>
        </p:nvSpPr>
        <p:spPr>
          <a:xfrm>
            <a:off x="142975" y="133550"/>
            <a:ext cx="3457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03 프로젝트 구현 – 시연 영상</a:t>
            </a:r>
            <a:endParaRPr/>
          </a:p>
        </p:txBody>
      </p:sp>
      <p:pic>
        <p:nvPicPr>
          <p:cNvPr id="751" name="Google Shape;751;p33"/>
          <p:cNvPicPr preferRelativeResize="0"/>
          <p:nvPr/>
        </p:nvPicPr>
        <p:blipFill rotWithShape="1">
          <a:blip r:embed="rId3">
            <a:alphaModFix/>
          </a:blip>
          <a:srcRect/>
          <a:stretch/>
        </p:blipFill>
        <p:spPr>
          <a:xfrm>
            <a:off x="2553891" y="1314926"/>
            <a:ext cx="7084219" cy="2712159"/>
          </a:xfrm>
          <a:prstGeom prst="rect">
            <a:avLst/>
          </a:prstGeom>
          <a:noFill/>
          <a:ln>
            <a:noFill/>
          </a:ln>
        </p:spPr>
      </p:pic>
      <p:pic>
        <p:nvPicPr>
          <p:cNvPr id="752" name="Google Shape;752;p33"/>
          <p:cNvPicPr preferRelativeResize="0"/>
          <p:nvPr/>
        </p:nvPicPr>
        <p:blipFill rotWithShape="1">
          <a:blip r:embed="rId4">
            <a:alphaModFix/>
          </a:blip>
          <a:srcRect t="-1" b="15519"/>
          <a:stretch/>
        </p:blipFill>
        <p:spPr>
          <a:xfrm>
            <a:off x="3680817" y="3976487"/>
            <a:ext cx="4836903" cy="1974687"/>
          </a:xfrm>
          <a:prstGeom prst="rect">
            <a:avLst/>
          </a:prstGeom>
          <a:noFill/>
          <a:ln>
            <a:noFill/>
          </a:ln>
        </p:spPr>
      </p:pic>
      <p:sp>
        <p:nvSpPr>
          <p:cNvPr id="753" name="Google Shape;753;p33">
            <a:hlinkClick r:id="rId5"/>
          </p:cNvPr>
          <p:cNvSpPr/>
          <p:nvPr/>
        </p:nvSpPr>
        <p:spPr>
          <a:xfrm>
            <a:off x="2515194" y="1213884"/>
            <a:ext cx="7161600" cy="4742400"/>
          </a:xfrm>
          <a:prstGeom prst="rect">
            <a:avLst/>
          </a:prstGeom>
          <a:solidFill>
            <a:schemeClr val="dk1">
              <a:alpha val="32940"/>
            </a:schemeClr>
          </a:solidFill>
          <a:ln w="19050" cap="flat" cmpd="sng">
            <a:solidFill>
              <a:srgbClr val="3E3D4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754" name="Google Shape;754;p33"/>
          <p:cNvPicPr preferRelativeResize="0"/>
          <p:nvPr/>
        </p:nvPicPr>
        <p:blipFill rotWithShape="1">
          <a:blip r:embed="rId6">
            <a:alphaModFix/>
          </a:blip>
          <a:srcRect/>
          <a:stretch/>
        </p:blipFill>
        <p:spPr>
          <a:xfrm>
            <a:off x="5371290" y="2816409"/>
            <a:ext cx="1449423" cy="14494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grpSp>
        <p:nvGrpSpPr>
          <p:cNvPr id="760" name="Google Shape;760;p34"/>
          <p:cNvGrpSpPr/>
          <p:nvPr/>
        </p:nvGrpSpPr>
        <p:grpSpPr>
          <a:xfrm>
            <a:off x="-134223" y="0"/>
            <a:ext cx="12326138" cy="6857780"/>
            <a:chOff x="-134223" y="0"/>
            <a:chExt cx="12326138" cy="6857780"/>
          </a:xfrm>
        </p:grpSpPr>
        <p:grpSp>
          <p:nvGrpSpPr>
            <p:cNvPr id="761" name="Google Shape;761;p34"/>
            <p:cNvGrpSpPr/>
            <p:nvPr/>
          </p:nvGrpSpPr>
          <p:grpSpPr>
            <a:xfrm>
              <a:off x="-134223" y="0"/>
              <a:ext cx="12326138" cy="6857780"/>
              <a:chOff x="-193729" y="0"/>
              <a:chExt cx="17750210" cy="9875521"/>
            </a:xfrm>
          </p:grpSpPr>
          <p:pic>
            <p:nvPicPr>
              <p:cNvPr id="762" name="Google Shape;762;p34" descr="preencoded.png"/>
              <p:cNvPicPr preferRelativeResize="0"/>
              <p:nvPr/>
            </p:nvPicPr>
            <p:blipFill rotWithShape="1">
              <a:blip r:embed="rId3">
                <a:alphaModFix/>
              </a:blip>
              <a:srcRect b="6539"/>
              <a:stretch/>
            </p:blipFill>
            <p:spPr>
              <a:xfrm>
                <a:off x="0" y="0"/>
                <a:ext cx="17556480" cy="9229757"/>
              </a:xfrm>
              <a:prstGeom prst="rect">
                <a:avLst/>
              </a:prstGeom>
              <a:noFill/>
              <a:ln>
                <a:noFill/>
              </a:ln>
            </p:spPr>
          </p:pic>
          <p:sp>
            <p:nvSpPr>
              <p:cNvPr id="763" name="Google Shape;763;p34"/>
              <p:cNvSpPr/>
              <p:nvPr/>
            </p:nvSpPr>
            <p:spPr>
              <a:xfrm>
                <a:off x="-193727" y="9109380"/>
                <a:ext cx="17750208" cy="766141"/>
              </a:xfrm>
              <a:prstGeom prst="rect">
                <a:avLst/>
              </a:prstGeom>
              <a:solidFill>
                <a:srgbClr val="3433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50">
                  <a:solidFill>
                    <a:srgbClr val="FFFFFF"/>
                  </a:solidFill>
                  <a:latin typeface="Calibri"/>
                  <a:ea typeface="Calibri"/>
                  <a:cs typeface="Calibri"/>
                  <a:sym typeface="Calibri"/>
                </a:endParaRPr>
              </a:p>
            </p:txBody>
          </p:sp>
          <p:sp>
            <p:nvSpPr>
              <p:cNvPr id="764" name="Google Shape;764;p34"/>
              <p:cNvSpPr/>
              <p:nvPr/>
            </p:nvSpPr>
            <p:spPr>
              <a:xfrm>
                <a:off x="-193729" y="7363106"/>
                <a:ext cx="7285271" cy="2053155"/>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50">
                  <a:solidFill>
                    <a:srgbClr val="FFFFFF"/>
                  </a:solidFill>
                  <a:latin typeface="Calibri"/>
                  <a:ea typeface="Calibri"/>
                  <a:cs typeface="Calibri"/>
                  <a:sym typeface="Calibri"/>
                </a:endParaRPr>
              </a:p>
            </p:txBody>
          </p:sp>
        </p:grpSp>
        <p:sp>
          <p:nvSpPr>
            <p:cNvPr id="765" name="Google Shape;765;p34"/>
            <p:cNvSpPr txBox="1"/>
            <p:nvPr/>
          </p:nvSpPr>
          <p:spPr>
            <a:xfrm>
              <a:off x="6385783" y="2095381"/>
              <a:ext cx="4855962" cy="2699200"/>
            </a:xfrm>
            <a:prstGeom prst="rect">
              <a:avLst/>
            </a:prstGeom>
            <a:solidFill>
              <a:srgbClr val="343332"/>
            </a:solidFill>
            <a:ln>
              <a:noFill/>
            </a:ln>
          </p:spPr>
          <p:txBody>
            <a:bodyPr spcFirstLastPara="1" wrap="square" lIns="91425" tIns="45700" rIns="91425" bIns="45700" anchor="t" anchorCtr="0">
              <a:spAutoFit/>
            </a:bodyPr>
            <a:lstStyle/>
            <a:p>
              <a:pPr marL="285750" marR="0" lvl="0" indent="-146050" algn="l" rtl="0">
                <a:lnSpc>
                  <a:spcPct val="200000"/>
                </a:lnSpc>
                <a:spcBef>
                  <a:spcPts val="0"/>
                </a:spcBef>
                <a:spcAft>
                  <a:spcPts val="0"/>
                </a:spcAft>
                <a:buClr>
                  <a:schemeClr val="dk1"/>
                </a:buClr>
                <a:buSzPts val="2200"/>
                <a:buFont typeface="Arial"/>
                <a:buNone/>
              </a:pPr>
              <a:endParaRPr sz="22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200"/>
                <a:buFont typeface="Arial"/>
                <a:buChar char="-"/>
              </a:pPr>
              <a:r>
                <a:rPr lang="ko-KR" sz="2200">
                  <a:solidFill>
                    <a:schemeClr val="lt1"/>
                  </a:solidFill>
                  <a:latin typeface="Arial"/>
                  <a:ea typeface="Arial"/>
                  <a:cs typeface="Arial"/>
                  <a:sym typeface="Arial"/>
                </a:rPr>
                <a:t>개선사항 및 기대효과</a:t>
              </a:r>
              <a:endParaRPr sz="22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200"/>
                <a:buFont typeface="Arial"/>
                <a:buChar char="-"/>
              </a:pPr>
              <a:r>
                <a:rPr lang="ko-KR" sz="2200">
                  <a:solidFill>
                    <a:schemeClr val="lt1"/>
                  </a:solidFill>
                  <a:latin typeface="Arial"/>
                  <a:ea typeface="Arial"/>
                  <a:cs typeface="Arial"/>
                  <a:sym typeface="Arial"/>
                </a:rPr>
                <a:t>느낀 점</a:t>
              </a:r>
              <a:endParaRPr sz="2200">
                <a:solidFill>
                  <a:schemeClr val="lt1"/>
                </a:solidFill>
                <a:latin typeface="Arial"/>
                <a:ea typeface="Arial"/>
                <a:cs typeface="Arial"/>
                <a:sym typeface="Arial"/>
              </a:endParaRPr>
            </a:p>
            <a:p>
              <a:pPr marL="0" marR="0" lvl="0" indent="0" algn="l" rtl="0">
                <a:lnSpc>
                  <a:spcPct val="200000"/>
                </a:lnSpc>
                <a:spcBef>
                  <a:spcPts val="0"/>
                </a:spcBef>
                <a:spcAft>
                  <a:spcPts val="0"/>
                </a:spcAft>
                <a:buNone/>
              </a:pPr>
              <a:endParaRPr sz="2200">
                <a:solidFill>
                  <a:schemeClr val="lt1"/>
                </a:solidFill>
                <a:latin typeface="Arial"/>
                <a:ea typeface="Arial"/>
                <a:cs typeface="Arial"/>
                <a:sym typeface="Arial"/>
              </a:endParaRPr>
            </a:p>
          </p:txBody>
        </p:sp>
        <p:sp>
          <p:nvSpPr>
            <p:cNvPr id="766" name="Google Shape;766;p34"/>
            <p:cNvSpPr/>
            <p:nvPr/>
          </p:nvSpPr>
          <p:spPr>
            <a:xfrm>
              <a:off x="693168" y="2503322"/>
              <a:ext cx="3792070" cy="1981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67" name="Google Shape;767;p34"/>
            <p:cNvSpPr txBox="1"/>
            <p:nvPr/>
          </p:nvSpPr>
          <p:spPr>
            <a:xfrm>
              <a:off x="1257581" y="2890391"/>
              <a:ext cx="300612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3200">
                  <a:solidFill>
                    <a:schemeClr val="dk1"/>
                  </a:solidFill>
                  <a:latin typeface="Arial"/>
                  <a:ea typeface="Arial"/>
                  <a:cs typeface="Arial"/>
                  <a:sym typeface="Arial"/>
                </a:rPr>
                <a:t>04</a:t>
              </a:r>
              <a:endParaRPr/>
            </a:p>
            <a:p>
              <a:pPr marL="0" marR="0" lvl="0" indent="0" algn="l" rtl="0">
                <a:spcBef>
                  <a:spcPts val="0"/>
                </a:spcBef>
                <a:spcAft>
                  <a:spcPts val="0"/>
                </a:spcAft>
                <a:buNone/>
              </a:pPr>
              <a:r>
                <a:rPr lang="ko-KR" sz="3200">
                  <a:solidFill>
                    <a:schemeClr val="dk1"/>
                  </a:solidFill>
                  <a:latin typeface="Arial"/>
                  <a:ea typeface="Arial"/>
                  <a:cs typeface="Arial"/>
                  <a:sym typeface="Arial"/>
                </a:rPr>
                <a:t>프로젝트 후기</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35"/>
          <p:cNvSpPr txBox="1"/>
          <p:nvPr/>
        </p:nvSpPr>
        <p:spPr>
          <a:xfrm>
            <a:off x="142974" y="133550"/>
            <a:ext cx="4435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04 프로젝트 후기 – 개선사항 및 기대효과</a:t>
            </a:r>
            <a:endParaRPr/>
          </a:p>
        </p:txBody>
      </p:sp>
      <p:cxnSp>
        <p:nvCxnSpPr>
          <p:cNvPr id="774" name="Google Shape;774;p35"/>
          <p:cNvCxnSpPr>
            <a:stCxn id="773" idx="3"/>
          </p:cNvCxnSpPr>
          <p:nvPr/>
        </p:nvCxnSpPr>
        <p:spPr>
          <a:xfrm>
            <a:off x="4578774" y="318200"/>
            <a:ext cx="7311900" cy="4500"/>
          </a:xfrm>
          <a:prstGeom prst="straightConnector1">
            <a:avLst/>
          </a:prstGeom>
          <a:noFill/>
          <a:ln w="9525" cap="flat" cmpd="sng">
            <a:solidFill>
              <a:srgbClr val="F7CAAC"/>
            </a:solidFill>
            <a:prstDash val="solid"/>
            <a:miter lim="800000"/>
            <a:headEnd type="none" w="sm" len="sm"/>
            <a:tailEnd type="none" w="sm" len="sm"/>
          </a:ln>
        </p:spPr>
      </p:cxnSp>
      <p:cxnSp>
        <p:nvCxnSpPr>
          <p:cNvPr id="775" name="Google Shape;775;p35"/>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776" name="Google Shape;776;p35"/>
          <p:cNvSpPr txBox="1"/>
          <p:nvPr/>
        </p:nvSpPr>
        <p:spPr>
          <a:xfrm>
            <a:off x="1668365" y="2125010"/>
            <a:ext cx="4133400" cy="2546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추천시스템 업그레이드 </a:t>
            </a: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 알고리즘 적용하여 사용자에게 딱 맞는 게시글을 추천</a:t>
            </a: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검색 필터 추가 (댓글 많은 순, 조회수 많은 순)</a:t>
            </a:r>
            <a:endParaRPr/>
          </a:p>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 검색을 통해 사용자에게 최적화된 글을 찾을 수 있음</a:t>
            </a: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QnA 게시판 등 커뮤니티 페이지 추가 </a:t>
            </a:r>
            <a:endParaRPr/>
          </a:p>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 개발자들이 모여 소통할 수 있는 공간</a:t>
            </a:r>
            <a:endParaRPr sz="1350">
              <a:solidFill>
                <a:schemeClr val="dk1"/>
              </a:solidFill>
              <a:latin typeface="Arial"/>
              <a:ea typeface="Arial"/>
              <a:cs typeface="Arial"/>
              <a:sym typeface="Arial"/>
            </a:endParaRPr>
          </a:p>
        </p:txBody>
      </p:sp>
      <p:sp>
        <p:nvSpPr>
          <p:cNvPr id="777" name="Google Shape;777;p35"/>
          <p:cNvSpPr/>
          <p:nvPr/>
        </p:nvSpPr>
        <p:spPr>
          <a:xfrm>
            <a:off x="1291982" y="2199467"/>
            <a:ext cx="295911" cy="290565"/>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Arial Black"/>
                <a:ea typeface="Arial Black"/>
                <a:cs typeface="Arial Black"/>
                <a:sym typeface="Arial Black"/>
              </a:rPr>
              <a:t>1</a:t>
            </a:r>
            <a:endParaRPr sz="1400">
              <a:solidFill>
                <a:schemeClr val="lt1"/>
              </a:solidFill>
              <a:latin typeface="Arial Black"/>
              <a:ea typeface="Arial Black"/>
              <a:cs typeface="Arial Black"/>
              <a:sym typeface="Arial Black"/>
            </a:endParaRPr>
          </a:p>
        </p:txBody>
      </p:sp>
      <p:sp>
        <p:nvSpPr>
          <p:cNvPr id="778" name="Google Shape;778;p35"/>
          <p:cNvSpPr/>
          <p:nvPr/>
        </p:nvSpPr>
        <p:spPr>
          <a:xfrm>
            <a:off x="1298498" y="3435581"/>
            <a:ext cx="295800" cy="2907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Arial Black"/>
                <a:ea typeface="Arial Black"/>
                <a:cs typeface="Arial Black"/>
                <a:sym typeface="Arial Black"/>
              </a:rPr>
              <a:t>2</a:t>
            </a:r>
            <a:endParaRPr sz="1400">
              <a:solidFill>
                <a:schemeClr val="lt1"/>
              </a:solidFill>
              <a:latin typeface="Arial Black"/>
              <a:ea typeface="Arial Black"/>
              <a:cs typeface="Arial Black"/>
              <a:sym typeface="Arial Black"/>
            </a:endParaRPr>
          </a:p>
        </p:txBody>
      </p:sp>
      <p:sp>
        <p:nvSpPr>
          <p:cNvPr id="779" name="Google Shape;779;p35"/>
          <p:cNvSpPr/>
          <p:nvPr/>
        </p:nvSpPr>
        <p:spPr>
          <a:xfrm>
            <a:off x="1298560" y="4671694"/>
            <a:ext cx="295800" cy="2907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Arial Black"/>
                <a:ea typeface="Arial Black"/>
                <a:cs typeface="Arial Black"/>
                <a:sym typeface="Arial Black"/>
              </a:rPr>
              <a:t>3</a:t>
            </a:r>
            <a:endParaRPr sz="1400">
              <a:solidFill>
                <a:schemeClr val="lt1"/>
              </a:solidFill>
              <a:latin typeface="Arial Black"/>
              <a:ea typeface="Arial Black"/>
              <a:cs typeface="Arial Black"/>
              <a:sym typeface="Arial Black"/>
            </a:endParaRPr>
          </a:p>
        </p:txBody>
      </p:sp>
      <p:sp>
        <p:nvSpPr>
          <p:cNvPr id="780" name="Google Shape;780;p35"/>
          <p:cNvSpPr/>
          <p:nvPr/>
        </p:nvSpPr>
        <p:spPr>
          <a:xfrm>
            <a:off x="6064615" y="2199467"/>
            <a:ext cx="295911" cy="290565"/>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Arial Black"/>
                <a:ea typeface="Arial Black"/>
                <a:cs typeface="Arial Black"/>
                <a:sym typeface="Arial Black"/>
              </a:rPr>
              <a:t>4</a:t>
            </a:r>
            <a:endParaRPr sz="1400">
              <a:solidFill>
                <a:schemeClr val="lt1"/>
              </a:solidFill>
              <a:latin typeface="Arial Black"/>
              <a:ea typeface="Arial Black"/>
              <a:cs typeface="Arial Black"/>
              <a:sym typeface="Arial Black"/>
            </a:endParaRPr>
          </a:p>
        </p:txBody>
      </p:sp>
      <p:sp>
        <p:nvSpPr>
          <p:cNvPr id="781" name="Google Shape;781;p35"/>
          <p:cNvSpPr/>
          <p:nvPr/>
        </p:nvSpPr>
        <p:spPr>
          <a:xfrm>
            <a:off x="6064616" y="3133179"/>
            <a:ext cx="295911" cy="290565"/>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Arial Black"/>
                <a:ea typeface="Arial Black"/>
                <a:cs typeface="Arial Black"/>
                <a:sym typeface="Arial Black"/>
              </a:rPr>
              <a:t>5</a:t>
            </a:r>
            <a:endParaRPr sz="1400">
              <a:solidFill>
                <a:schemeClr val="lt1"/>
              </a:solidFill>
              <a:latin typeface="Arial Black"/>
              <a:ea typeface="Arial Black"/>
              <a:cs typeface="Arial Black"/>
              <a:sym typeface="Arial Black"/>
            </a:endParaRPr>
          </a:p>
        </p:txBody>
      </p:sp>
      <p:sp>
        <p:nvSpPr>
          <p:cNvPr id="782" name="Google Shape;782;p35"/>
          <p:cNvSpPr/>
          <p:nvPr/>
        </p:nvSpPr>
        <p:spPr>
          <a:xfrm>
            <a:off x="6064615" y="4053668"/>
            <a:ext cx="295911" cy="290565"/>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Arial Black"/>
                <a:ea typeface="Arial Black"/>
                <a:cs typeface="Arial Black"/>
                <a:sym typeface="Arial Black"/>
              </a:rPr>
              <a:t>6</a:t>
            </a:r>
            <a:endParaRPr sz="1400">
              <a:solidFill>
                <a:schemeClr val="lt1"/>
              </a:solidFill>
              <a:latin typeface="Arial Black"/>
              <a:ea typeface="Arial Black"/>
              <a:cs typeface="Arial Black"/>
              <a:sym typeface="Arial Black"/>
            </a:endParaRPr>
          </a:p>
        </p:txBody>
      </p:sp>
      <p:sp>
        <p:nvSpPr>
          <p:cNvPr id="783" name="Google Shape;783;p35"/>
          <p:cNvSpPr txBox="1"/>
          <p:nvPr/>
        </p:nvSpPr>
        <p:spPr>
          <a:xfrm>
            <a:off x="6432975" y="2125010"/>
            <a:ext cx="4791576" cy="34163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게시글 작성 시 유저가 폰트 스타일을 적용할 수 있도록 함</a:t>
            </a: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 작성자의 개성을 드러낼 수 있음</a:t>
            </a: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소개팅 어플리케이션처럼 팀원 매칭을 해주는 시스템 </a:t>
            </a: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 스터디를 찾고, 연락하는 과정을 생략할 수 있어 편리성 높아질 것</a:t>
            </a: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이미지 파일 로딩 속도 개선</a:t>
            </a:r>
            <a:endParaRPr sz="135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 AWS S3와 같은 클라우드 스토리지에 이미지를 저장하고,        이를 가리키는 URL을 웹서버에서 받아와서 웹페이지에 표시</a:t>
            </a:r>
            <a:endParaRPr/>
          </a:p>
          <a:p>
            <a:pPr marL="0" marR="0" lvl="0" indent="0" algn="l" rtl="0">
              <a:lnSpc>
                <a:spcPct val="150000"/>
              </a:lnSpc>
              <a:spcBef>
                <a:spcPts val="0"/>
              </a:spcBef>
              <a:spcAft>
                <a:spcPts val="0"/>
              </a:spcAft>
              <a:buNone/>
            </a:pPr>
            <a:r>
              <a:rPr lang="ko-KR" sz="1350">
                <a:solidFill>
                  <a:schemeClr val="dk1"/>
                </a:solidFill>
                <a:latin typeface="Arial"/>
                <a:ea typeface="Arial"/>
                <a:cs typeface="Arial"/>
                <a:sym typeface="Arial"/>
              </a:rPr>
              <a:t>– 웹서버 부하 줄이고 웹페이지 로딩 속도 빨라짐</a:t>
            </a:r>
            <a:endParaRPr sz="1350">
              <a:solidFill>
                <a:schemeClr val="dk1"/>
              </a:solidFill>
              <a:latin typeface="Arial"/>
              <a:ea typeface="Arial"/>
              <a:cs typeface="Arial"/>
              <a:sym typeface="Arial"/>
            </a:endParaRPr>
          </a:p>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36"/>
          <p:cNvSpPr/>
          <p:nvPr/>
        </p:nvSpPr>
        <p:spPr>
          <a:xfrm>
            <a:off x="3201331" y="1988212"/>
            <a:ext cx="6859728" cy="87523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90" name="Google Shape;790;p36"/>
          <p:cNvSpPr/>
          <p:nvPr/>
        </p:nvSpPr>
        <p:spPr>
          <a:xfrm>
            <a:off x="3201331" y="3092191"/>
            <a:ext cx="6859728" cy="87523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91" name="Google Shape;791;p36"/>
          <p:cNvSpPr/>
          <p:nvPr/>
        </p:nvSpPr>
        <p:spPr>
          <a:xfrm>
            <a:off x="3201331" y="4189844"/>
            <a:ext cx="6859728" cy="87523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92" name="Google Shape;792;p36"/>
          <p:cNvSpPr/>
          <p:nvPr/>
        </p:nvSpPr>
        <p:spPr>
          <a:xfrm>
            <a:off x="3201331" y="5293823"/>
            <a:ext cx="6859728" cy="87523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93" name="Google Shape;793;p36"/>
          <p:cNvSpPr/>
          <p:nvPr/>
        </p:nvSpPr>
        <p:spPr>
          <a:xfrm>
            <a:off x="3201331" y="892791"/>
            <a:ext cx="6859728" cy="87523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94" name="Google Shape;794;p36"/>
          <p:cNvSpPr txBox="1"/>
          <p:nvPr/>
        </p:nvSpPr>
        <p:spPr>
          <a:xfrm>
            <a:off x="142975" y="133550"/>
            <a:ext cx="305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04 프로젝트 후기 – 느낀 점</a:t>
            </a:r>
            <a:endParaRPr/>
          </a:p>
        </p:txBody>
      </p:sp>
      <p:cxnSp>
        <p:nvCxnSpPr>
          <p:cNvPr id="795" name="Google Shape;795;p36"/>
          <p:cNvCxnSpPr>
            <a:stCxn id="794" idx="3"/>
          </p:cNvCxnSpPr>
          <p:nvPr/>
        </p:nvCxnSpPr>
        <p:spPr>
          <a:xfrm rot="10800000" flipH="1">
            <a:off x="3201475" y="313700"/>
            <a:ext cx="8810700" cy="4500"/>
          </a:xfrm>
          <a:prstGeom prst="straightConnector1">
            <a:avLst/>
          </a:prstGeom>
          <a:noFill/>
          <a:ln w="9525" cap="flat" cmpd="sng">
            <a:solidFill>
              <a:srgbClr val="F7CAAC"/>
            </a:solidFill>
            <a:prstDash val="solid"/>
            <a:miter lim="800000"/>
            <a:headEnd type="none" w="sm" len="sm"/>
            <a:tailEnd type="none" w="sm" len="sm"/>
          </a:ln>
        </p:spPr>
      </p:cxnSp>
      <p:cxnSp>
        <p:nvCxnSpPr>
          <p:cNvPr id="796" name="Google Shape;796;p36"/>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pic>
        <p:nvPicPr>
          <p:cNvPr id="797" name="Google Shape;797;p36" descr="인형, 장난감, 다크이(가) 표시된 사진&#10;&#10;자동 생성된 설명"/>
          <p:cNvPicPr preferRelativeResize="0"/>
          <p:nvPr/>
        </p:nvPicPr>
        <p:blipFill rotWithShape="1">
          <a:blip r:embed="rId3">
            <a:alphaModFix/>
          </a:blip>
          <a:srcRect/>
          <a:stretch/>
        </p:blipFill>
        <p:spPr>
          <a:xfrm>
            <a:off x="2277527" y="898436"/>
            <a:ext cx="798248" cy="770400"/>
          </a:xfrm>
          <a:prstGeom prst="ellipse">
            <a:avLst/>
          </a:prstGeom>
          <a:noFill/>
          <a:ln>
            <a:noFill/>
          </a:ln>
        </p:spPr>
      </p:pic>
      <p:pic>
        <p:nvPicPr>
          <p:cNvPr id="798" name="Google Shape;798;p36" descr="인형, 장난감이(가) 표시된 사진&#10;&#10;자동 생성된 설명"/>
          <p:cNvPicPr preferRelativeResize="0"/>
          <p:nvPr/>
        </p:nvPicPr>
        <p:blipFill rotWithShape="1">
          <a:blip r:embed="rId4">
            <a:alphaModFix/>
          </a:blip>
          <a:srcRect/>
          <a:stretch/>
        </p:blipFill>
        <p:spPr>
          <a:xfrm>
            <a:off x="2277527" y="2003787"/>
            <a:ext cx="798490" cy="770400"/>
          </a:xfrm>
          <a:prstGeom prst="ellipse">
            <a:avLst/>
          </a:prstGeom>
          <a:noFill/>
          <a:ln>
            <a:noFill/>
          </a:ln>
        </p:spPr>
      </p:pic>
      <p:pic>
        <p:nvPicPr>
          <p:cNvPr id="799" name="Google Shape;799;p36" descr="장난감, 인형, 실내, 사람이(가) 표시된 사진&#10;&#10;자동 생성된 설명"/>
          <p:cNvPicPr preferRelativeResize="0"/>
          <p:nvPr/>
        </p:nvPicPr>
        <p:blipFill rotWithShape="1">
          <a:blip r:embed="rId5">
            <a:alphaModFix/>
          </a:blip>
          <a:srcRect l="6311" t="3731"/>
          <a:stretch/>
        </p:blipFill>
        <p:spPr>
          <a:xfrm>
            <a:off x="2268561" y="5249463"/>
            <a:ext cx="804324" cy="771464"/>
          </a:xfrm>
          <a:prstGeom prst="ellipse">
            <a:avLst/>
          </a:prstGeom>
          <a:noFill/>
          <a:ln>
            <a:noFill/>
          </a:ln>
        </p:spPr>
      </p:pic>
      <p:pic>
        <p:nvPicPr>
          <p:cNvPr id="800" name="Google Shape;800;p36" descr="인형, 장난감, 화이트이(가) 표시된 사진&#10;&#10;자동 생성된 설명"/>
          <p:cNvPicPr preferRelativeResize="0"/>
          <p:nvPr/>
        </p:nvPicPr>
        <p:blipFill rotWithShape="1">
          <a:blip r:embed="rId6">
            <a:alphaModFix/>
          </a:blip>
          <a:srcRect/>
          <a:stretch/>
        </p:blipFill>
        <p:spPr>
          <a:xfrm>
            <a:off x="2277527" y="4179525"/>
            <a:ext cx="799350" cy="771464"/>
          </a:xfrm>
          <a:prstGeom prst="ellipse">
            <a:avLst/>
          </a:prstGeom>
          <a:noFill/>
          <a:ln>
            <a:noFill/>
          </a:ln>
        </p:spPr>
      </p:pic>
      <p:pic>
        <p:nvPicPr>
          <p:cNvPr id="801" name="Google Shape;801;p36" descr="장난감, 인형, 화이트이(가) 표시된 사진&#10;&#10;자동 생성된 설명"/>
          <p:cNvPicPr preferRelativeResize="0"/>
          <p:nvPr/>
        </p:nvPicPr>
        <p:blipFill rotWithShape="1">
          <a:blip r:embed="rId7">
            <a:alphaModFix/>
          </a:blip>
          <a:srcRect/>
          <a:stretch/>
        </p:blipFill>
        <p:spPr>
          <a:xfrm>
            <a:off x="2268562" y="3082666"/>
            <a:ext cx="799350" cy="771464"/>
          </a:xfrm>
          <a:prstGeom prst="ellipse">
            <a:avLst/>
          </a:prstGeom>
          <a:noFill/>
          <a:ln>
            <a:noFill/>
          </a:ln>
        </p:spPr>
      </p:pic>
      <p:sp>
        <p:nvSpPr>
          <p:cNvPr id="802" name="Google Shape;802;p36"/>
          <p:cNvSpPr/>
          <p:nvPr/>
        </p:nvSpPr>
        <p:spPr>
          <a:xfrm>
            <a:off x="2268562" y="1999280"/>
            <a:ext cx="794679" cy="766956"/>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03" name="Google Shape;803;p36"/>
          <p:cNvSpPr/>
          <p:nvPr/>
        </p:nvSpPr>
        <p:spPr>
          <a:xfrm>
            <a:off x="2268561" y="3078157"/>
            <a:ext cx="799350" cy="77146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04" name="Google Shape;804;p36"/>
          <p:cNvSpPr/>
          <p:nvPr/>
        </p:nvSpPr>
        <p:spPr>
          <a:xfrm>
            <a:off x="2268561" y="4171038"/>
            <a:ext cx="799350" cy="77146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05" name="Google Shape;805;p36"/>
          <p:cNvSpPr/>
          <p:nvPr/>
        </p:nvSpPr>
        <p:spPr>
          <a:xfrm>
            <a:off x="2268561" y="5244955"/>
            <a:ext cx="799350" cy="771464"/>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06" name="Google Shape;806;p36"/>
          <p:cNvSpPr/>
          <p:nvPr/>
        </p:nvSpPr>
        <p:spPr>
          <a:xfrm>
            <a:off x="2268563" y="902893"/>
            <a:ext cx="794679" cy="766956"/>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07" name="Google Shape;807;p36"/>
          <p:cNvSpPr/>
          <p:nvPr/>
        </p:nvSpPr>
        <p:spPr>
          <a:xfrm>
            <a:off x="3354594" y="945486"/>
            <a:ext cx="6551405" cy="769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850" b="0" i="0" u="none" strike="noStrike">
                <a:solidFill>
                  <a:srgbClr val="3B3838"/>
                </a:solidFill>
                <a:latin typeface="Arial"/>
                <a:ea typeface="Arial"/>
                <a:cs typeface="Arial"/>
                <a:sym typeface="Arial"/>
              </a:rPr>
              <a:t>전체적인 프로젝트를 진행하면서 일정이 정말 중요하다는 것과 그걸 지키는 것도 굉장히 중요하다는 점 그리고 웹 개발을 하면서 팀원과의 협업을 통해 프로젝트를 완수 할 수 있는 것에 생각보다 더 재밌다는 것을 깨달았습니다. 또한  팀원들과 소통하면서 제가 어려워한 필터 파트를 공유하고, 같이 해결하는 과정이 있어 뿌듯했습니다.  예를 들어 필터는 간단한 화면 출력기능이라고 생각했던 부분인데 코드로 직접 짜볼려니 ajax가 들어가고, 그걸 다시 화면에 출력을 하려니 머리가 아팠는데, 팀원이 도와주니 금방 해결되서 뿌듯했습니다. </a:t>
            </a:r>
            <a:endParaRPr sz="850">
              <a:solidFill>
                <a:srgbClr val="3A3838"/>
              </a:solidFill>
              <a:latin typeface="Arial"/>
              <a:ea typeface="Arial"/>
              <a:cs typeface="Arial"/>
              <a:sym typeface="Arial"/>
            </a:endParaRPr>
          </a:p>
        </p:txBody>
      </p:sp>
      <p:sp>
        <p:nvSpPr>
          <p:cNvPr id="808" name="Google Shape;808;p36"/>
          <p:cNvSpPr/>
          <p:nvPr/>
        </p:nvSpPr>
        <p:spPr>
          <a:xfrm>
            <a:off x="3468894" y="2044299"/>
            <a:ext cx="6379955" cy="769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950">
                <a:solidFill>
                  <a:srgbClr val="3A3838"/>
                </a:solidFill>
                <a:latin typeface="Arial"/>
                <a:ea typeface="Arial"/>
                <a:cs typeface="Arial"/>
                <a:sym typeface="Arial"/>
              </a:rPr>
              <a:t>교육 과정에서 배운 코드를 활용하고 프로젝트에 적용하기 위해 새로운 코드를 공부하면서, 웹 개발자로서 기반을 다질 수 있었습니다. 또한 기술적으로 어려운 부분이 있을 때 팀원들 서로 도움을 주고 받으며 성장할 수 있는 좋은 시간이었습니다. 이 경험을 바탕으로 더 나은 협업 방법에 대해 고민하며 새로운 주제의 웹 사이트를 구현해 보고 싶다는 목표를 갖게 되었습니다.</a:t>
            </a:r>
            <a:endParaRPr sz="950">
              <a:solidFill>
                <a:srgbClr val="3A3838"/>
              </a:solidFill>
              <a:latin typeface="Arial"/>
              <a:ea typeface="Arial"/>
              <a:cs typeface="Arial"/>
              <a:sym typeface="Arial"/>
            </a:endParaRPr>
          </a:p>
        </p:txBody>
      </p:sp>
      <p:sp>
        <p:nvSpPr>
          <p:cNvPr id="809" name="Google Shape;809;p36"/>
          <p:cNvSpPr/>
          <p:nvPr/>
        </p:nvSpPr>
        <p:spPr>
          <a:xfrm>
            <a:off x="3525181" y="3138104"/>
            <a:ext cx="6167348" cy="769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1000" b="0" i="0" u="none" strike="noStrike">
                <a:solidFill>
                  <a:srgbClr val="3A3838"/>
                </a:solidFill>
                <a:latin typeface="Arial"/>
                <a:ea typeface="Arial"/>
                <a:cs typeface="Arial"/>
                <a:sym typeface="Arial"/>
              </a:rPr>
              <a:t>프로젝트를 진행하면서 나의 어느 부분이 부족한지 깨닫고 해결하는 과정을 통해 역량을 키울 수 있었습니다. 문제상황을 직면했을 때 팀원들과 같이 고민하고 해결하면서 협업의 중요성을 느끼고 많은 지식과 경험을 얻을 수 있었습니다. 짧은 시간이었지만 다양한 경험을 통해 성장하는 시간이었습니다. </a:t>
            </a:r>
            <a:endParaRPr sz="1000">
              <a:solidFill>
                <a:srgbClr val="3A3838"/>
              </a:solidFill>
              <a:latin typeface="Arial"/>
              <a:ea typeface="Arial"/>
              <a:cs typeface="Arial"/>
              <a:sym typeface="Arial"/>
            </a:endParaRPr>
          </a:p>
        </p:txBody>
      </p:sp>
      <p:sp>
        <p:nvSpPr>
          <p:cNvPr id="810" name="Google Shape;810;p36"/>
          <p:cNvSpPr/>
          <p:nvPr/>
        </p:nvSpPr>
        <p:spPr>
          <a:xfrm>
            <a:off x="3525181" y="4233290"/>
            <a:ext cx="6167348" cy="769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1000" b="0" i="0" u="none" strike="noStrike">
                <a:solidFill>
                  <a:srgbClr val="3A3838"/>
                </a:solidFill>
                <a:latin typeface="Arial"/>
                <a:ea typeface="Arial"/>
                <a:cs typeface="Arial"/>
                <a:sym typeface="Arial"/>
              </a:rPr>
              <a:t>멀티캠퍼스 교육과정을 수료하면서 대학과정에서 배울 수 없었던 실무관련 기술들을 배울 수 있었고, 팀 프로젝트를 진행하며 협업에 익숙해졌습니다. 그저 막막하기만 했던 대형 프로젝트였지만 팀원들과 함께 개발 하고 깃허브를 통해 오류를 수정하며 프로젝트를 완성해 나갔기에 개발에 대한 자신감이 생기게 되었습니다.</a:t>
            </a:r>
            <a:endParaRPr sz="1000" b="0">
              <a:solidFill>
                <a:srgbClr val="3A3838"/>
              </a:solidFill>
              <a:latin typeface="Arial"/>
              <a:ea typeface="Arial"/>
              <a:cs typeface="Arial"/>
              <a:sym typeface="Arial"/>
            </a:endParaRPr>
          </a:p>
        </p:txBody>
      </p:sp>
      <p:sp>
        <p:nvSpPr>
          <p:cNvPr id="811" name="Google Shape;811;p36"/>
          <p:cNvSpPr/>
          <p:nvPr/>
        </p:nvSpPr>
        <p:spPr>
          <a:xfrm>
            <a:off x="3506131" y="5336558"/>
            <a:ext cx="6167348" cy="769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1000" b="0" i="0" u="none" strike="noStrike">
                <a:solidFill>
                  <a:srgbClr val="3A3838"/>
                </a:solidFill>
                <a:latin typeface="Arial"/>
                <a:ea typeface="Arial"/>
                <a:cs typeface="Arial"/>
                <a:sym typeface="Arial"/>
              </a:rPr>
              <a:t>프로젝트의 기획부터 테스트까지 모든 단계를 직접 경험하면서, 개발의 각 단계가 모두 중요하다는 것을 깨닫게 되었습니다. 또한, 팀 프로젝트를 수행하면서 다양한 협업 툴을 경험하고, 웹 사이트 기능 구현에 필요한 코드들을 직접 고민하고 적용해보면서 개발자로서 한 단계 성장할 수 있었습니다.</a:t>
            </a:r>
            <a:endParaRPr sz="1000">
              <a:solidFill>
                <a:srgbClr val="3A3838"/>
              </a:solidFill>
              <a:latin typeface="Arial"/>
              <a:ea typeface="Arial"/>
              <a:cs typeface="Arial"/>
              <a:sym typeface="Arial"/>
            </a:endParaRPr>
          </a:p>
        </p:txBody>
      </p:sp>
      <p:sp>
        <p:nvSpPr>
          <p:cNvPr id="812" name="Google Shape;812;p36"/>
          <p:cNvSpPr txBox="1"/>
          <p:nvPr/>
        </p:nvSpPr>
        <p:spPr>
          <a:xfrm>
            <a:off x="2277527" y="1642094"/>
            <a:ext cx="794678"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
                <a:solidFill>
                  <a:schemeClr val="dk1"/>
                </a:solidFill>
                <a:latin typeface="Arial"/>
                <a:ea typeface="Arial"/>
                <a:cs typeface="Arial"/>
                <a:sym typeface="Arial"/>
              </a:rPr>
              <a:t>김동현</a:t>
            </a:r>
            <a:endParaRPr/>
          </a:p>
        </p:txBody>
      </p:sp>
      <p:sp>
        <p:nvSpPr>
          <p:cNvPr id="813" name="Google Shape;813;p36"/>
          <p:cNvSpPr txBox="1"/>
          <p:nvPr/>
        </p:nvSpPr>
        <p:spPr>
          <a:xfrm>
            <a:off x="2277527" y="2734222"/>
            <a:ext cx="794678"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
                <a:solidFill>
                  <a:schemeClr val="dk1"/>
                </a:solidFill>
                <a:latin typeface="Arial"/>
                <a:ea typeface="Arial"/>
                <a:cs typeface="Arial"/>
                <a:sym typeface="Arial"/>
              </a:rPr>
              <a:t>강윤지</a:t>
            </a:r>
            <a:endParaRPr/>
          </a:p>
        </p:txBody>
      </p:sp>
      <p:sp>
        <p:nvSpPr>
          <p:cNvPr id="814" name="Google Shape;814;p36"/>
          <p:cNvSpPr txBox="1"/>
          <p:nvPr/>
        </p:nvSpPr>
        <p:spPr>
          <a:xfrm>
            <a:off x="2268560" y="3817236"/>
            <a:ext cx="794678"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
                <a:solidFill>
                  <a:schemeClr val="dk1"/>
                </a:solidFill>
                <a:latin typeface="Arial"/>
                <a:ea typeface="Arial"/>
                <a:cs typeface="Arial"/>
                <a:sym typeface="Arial"/>
              </a:rPr>
              <a:t>박명옥</a:t>
            </a:r>
            <a:endParaRPr/>
          </a:p>
        </p:txBody>
      </p:sp>
      <p:sp>
        <p:nvSpPr>
          <p:cNvPr id="815" name="Google Shape;815;p36"/>
          <p:cNvSpPr txBox="1"/>
          <p:nvPr/>
        </p:nvSpPr>
        <p:spPr>
          <a:xfrm>
            <a:off x="2268561" y="4913429"/>
            <a:ext cx="794678"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
                <a:solidFill>
                  <a:schemeClr val="dk1"/>
                </a:solidFill>
                <a:latin typeface="Arial"/>
                <a:ea typeface="Arial"/>
                <a:cs typeface="Arial"/>
                <a:sym typeface="Arial"/>
              </a:rPr>
              <a:t>손준서</a:t>
            </a:r>
            <a:endParaRPr/>
          </a:p>
        </p:txBody>
      </p:sp>
      <p:sp>
        <p:nvSpPr>
          <p:cNvPr id="816" name="Google Shape;816;p36"/>
          <p:cNvSpPr txBox="1"/>
          <p:nvPr/>
        </p:nvSpPr>
        <p:spPr>
          <a:xfrm>
            <a:off x="2278207" y="5998308"/>
            <a:ext cx="794678"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
                <a:solidFill>
                  <a:schemeClr val="dk1"/>
                </a:solidFill>
                <a:latin typeface="Arial"/>
                <a:ea typeface="Arial"/>
                <a:cs typeface="Arial"/>
                <a:sym typeface="Arial"/>
              </a:rPr>
              <a:t>조세희</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grpSp>
        <p:nvGrpSpPr>
          <p:cNvPr id="822" name="Google Shape;822;p37"/>
          <p:cNvGrpSpPr/>
          <p:nvPr/>
        </p:nvGrpSpPr>
        <p:grpSpPr>
          <a:xfrm>
            <a:off x="0" y="0"/>
            <a:ext cx="12191914" cy="6340133"/>
            <a:chOff x="-441" y="0"/>
            <a:chExt cx="17556921" cy="9130086"/>
          </a:xfrm>
        </p:grpSpPr>
        <p:pic>
          <p:nvPicPr>
            <p:cNvPr id="823" name="Google Shape;823;p37" descr="preencoded.png"/>
            <p:cNvPicPr preferRelativeResize="0"/>
            <p:nvPr/>
          </p:nvPicPr>
          <p:blipFill rotWithShape="1">
            <a:blip r:embed="rId3">
              <a:alphaModFix/>
            </a:blip>
            <a:srcRect b="7549"/>
            <a:stretch/>
          </p:blipFill>
          <p:spPr>
            <a:xfrm>
              <a:off x="0" y="0"/>
              <a:ext cx="17556480" cy="9130086"/>
            </a:xfrm>
            <a:prstGeom prst="rect">
              <a:avLst/>
            </a:prstGeom>
            <a:noFill/>
            <a:ln>
              <a:noFill/>
            </a:ln>
          </p:spPr>
        </p:pic>
        <p:sp>
          <p:nvSpPr>
            <p:cNvPr id="824" name="Google Shape;824;p37"/>
            <p:cNvSpPr/>
            <p:nvPr/>
          </p:nvSpPr>
          <p:spPr>
            <a:xfrm>
              <a:off x="-441" y="2717827"/>
              <a:ext cx="17546953" cy="459303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50">
                <a:solidFill>
                  <a:schemeClr val="lt1"/>
                </a:solidFill>
                <a:latin typeface="Malgun Gothic"/>
                <a:ea typeface="Malgun Gothic"/>
                <a:cs typeface="Malgun Gothic"/>
                <a:sym typeface="Malgun Gothic"/>
              </a:endParaRPr>
            </a:p>
          </p:txBody>
        </p:sp>
      </p:grpSp>
      <p:sp>
        <p:nvSpPr>
          <p:cNvPr id="825" name="Google Shape;825;p37"/>
          <p:cNvSpPr/>
          <p:nvPr/>
        </p:nvSpPr>
        <p:spPr>
          <a:xfrm>
            <a:off x="5989834" y="4002272"/>
            <a:ext cx="606175" cy="6164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26" name="Google Shape;826;p37"/>
          <p:cNvSpPr/>
          <p:nvPr/>
        </p:nvSpPr>
        <p:spPr>
          <a:xfrm>
            <a:off x="8155969" y="5305378"/>
            <a:ext cx="3751779" cy="11159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27" name="Google Shape;827;p37"/>
          <p:cNvSpPr txBox="1"/>
          <p:nvPr/>
        </p:nvSpPr>
        <p:spPr>
          <a:xfrm>
            <a:off x="1861735" y="2107211"/>
            <a:ext cx="8084398" cy="212571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4700">
                <a:solidFill>
                  <a:srgbClr val="343332"/>
                </a:solidFill>
                <a:latin typeface="Arial"/>
                <a:ea typeface="Arial"/>
                <a:cs typeface="Arial"/>
                <a:sym typeface="Arial"/>
              </a:rPr>
              <a:t>이상 5조 오벤져스였습니다</a:t>
            </a:r>
            <a:endParaRPr sz="4700">
              <a:solidFill>
                <a:srgbClr val="343332"/>
              </a:solidFill>
              <a:latin typeface="Arial"/>
              <a:ea typeface="Arial"/>
              <a:cs typeface="Arial"/>
              <a:sym typeface="Arial"/>
            </a:endParaRPr>
          </a:p>
          <a:p>
            <a:pPr marL="0" marR="0" lvl="0" indent="0" algn="l" rtl="0">
              <a:lnSpc>
                <a:spcPct val="150000"/>
              </a:lnSpc>
              <a:spcBef>
                <a:spcPts val="0"/>
              </a:spcBef>
              <a:spcAft>
                <a:spcPts val="0"/>
              </a:spcAft>
              <a:buNone/>
            </a:pPr>
            <a:r>
              <a:rPr lang="ko-KR" sz="4700">
                <a:solidFill>
                  <a:srgbClr val="343332"/>
                </a:solidFill>
                <a:latin typeface="Arial"/>
                <a:ea typeface="Arial"/>
                <a:cs typeface="Arial"/>
                <a:sym typeface="Arial"/>
              </a:rPr>
              <a:t>감사합니다🖤</a:t>
            </a:r>
            <a:endParaRPr/>
          </a:p>
        </p:txBody>
      </p:sp>
      <p:sp>
        <p:nvSpPr>
          <p:cNvPr id="828" name="Google Shape;828;p37"/>
          <p:cNvSpPr/>
          <p:nvPr/>
        </p:nvSpPr>
        <p:spPr>
          <a:xfrm>
            <a:off x="762000" y="581025"/>
            <a:ext cx="1600200" cy="266700"/>
          </a:xfrm>
          <a:prstGeom prst="rect">
            <a:avLst/>
          </a:prstGeom>
          <a:solidFill>
            <a:srgbClr val="FF97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p:nvPr/>
        </p:nvSpPr>
        <p:spPr>
          <a:xfrm>
            <a:off x="142974" y="133550"/>
            <a:ext cx="4004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01 프로젝트 개요 – 기획배경 및 목표</a:t>
            </a:r>
            <a:endParaRPr/>
          </a:p>
        </p:txBody>
      </p:sp>
      <p:cxnSp>
        <p:nvCxnSpPr>
          <p:cNvPr id="129" name="Google Shape;129;p4"/>
          <p:cNvCxnSpPr>
            <a:stCxn id="128" idx="3"/>
          </p:cNvCxnSpPr>
          <p:nvPr/>
        </p:nvCxnSpPr>
        <p:spPr>
          <a:xfrm rot="10800000" flipH="1">
            <a:off x="4147374" y="313700"/>
            <a:ext cx="7951500" cy="4500"/>
          </a:xfrm>
          <a:prstGeom prst="straightConnector1">
            <a:avLst/>
          </a:prstGeom>
          <a:noFill/>
          <a:ln w="9525" cap="flat" cmpd="sng">
            <a:solidFill>
              <a:srgbClr val="F7CAAC"/>
            </a:solidFill>
            <a:prstDash val="solid"/>
            <a:miter lim="800000"/>
            <a:headEnd type="none" w="sm" len="sm"/>
            <a:tailEnd type="none" w="sm" len="sm"/>
          </a:ln>
        </p:spPr>
      </p:cxnSp>
      <p:cxnSp>
        <p:nvCxnSpPr>
          <p:cNvPr id="130" name="Google Shape;130;p4"/>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grpSp>
        <p:nvGrpSpPr>
          <p:cNvPr id="131" name="Google Shape;131;p4"/>
          <p:cNvGrpSpPr/>
          <p:nvPr/>
        </p:nvGrpSpPr>
        <p:grpSpPr>
          <a:xfrm>
            <a:off x="695325" y="1669534"/>
            <a:ext cx="5257800" cy="3701287"/>
            <a:chOff x="638175" y="1451068"/>
            <a:chExt cx="5257800" cy="3701287"/>
          </a:xfrm>
        </p:grpSpPr>
        <p:pic>
          <p:nvPicPr>
            <p:cNvPr id="132" name="Google Shape;132;p4"/>
            <p:cNvPicPr preferRelativeResize="0"/>
            <p:nvPr/>
          </p:nvPicPr>
          <p:blipFill rotWithShape="1">
            <a:blip r:embed="rId3">
              <a:alphaModFix/>
            </a:blip>
            <a:srcRect l="5646" r="4253" b="413"/>
            <a:stretch/>
          </p:blipFill>
          <p:spPr>
            <a:xfrm>
              <a:off x="790574" y="1498045"/>
              <a:ext cx="4972051" cy="3654310"/>
            </a:xfrm>
            <a:prstGeom prst="rect">
              <a:avLst/>
            </a:prstGeom>
            <a:noFill/>
            <a:ln>
              <a:noFill/>
            </a:ln>
          </p:spPr>
        </p:pic>
        <p:sp>
          <p:nvSpPr>
            <p:cNvPr id="133" name="Google Shape;133;p4"/>
            <p:cNvSpPr/>
            <p:nvPr/>
          </p:nvSpPr>
          <p:spPr>
            <a:xfrm>
              <a:off x="638175" y="1451068"/>
              <a:ext cx="5257800" cy="369721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sp>
        <p:nvSpPr>
          <p:cNvPr id="134" name="Google Shape;134;p4"/>
          <p:cNvSpPr txBox="1"/>
          <p:nvPr/>
        </p:nvSpPr>
        <p:spPr>
          <a:xfrm>
            <a:off x="1220325" y="5456925"/>
            <a:ext cx="43971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500">
                <a:solidFill>
                  <a:schemeClr val="dk1"/>
                </a:solidFill>
                <a:latin typeface="Arial"/>
                <a:ea typeface="Arial"/>
                <a:cs typeface="Arial"/>
                <a:sym typeface="Arial"/>
              </a:rPr>
              <a:t>유저가 원하는 정보 이외의 광고, 홍보 등이 많음</a:t>
            </a:r>
            <a:endParaRPr sz="1500">
              <a:solidFill>
                <a:schemeClr val="dk1"/>
              </a:solidFill>
              <a:latin typeface="Arial"/>
              <a:ea typeface="Arial"/>
              <a:cs typeface="Arial"/>
              <a:sym typeface="Arial"/>
            </a:endParaRPr>
          </a:p>
          <a:p>
            <a:pPr marL="285750" marR="0" lvl="0" indent="-285750" algn="ctr" rtl="0">
              <a:spcBef>
                <a:spcPts val="0"/>
              </a:spcBef>
              <a:spcAft>
                <a:spcPts val="0"/>
              </a:spcAft>
              <a:buClr>
                <a:schemeClr val="dk1"/>
              </a:buClr>
              <a:buSzPts val="1500"/>
              <a:buFont typeface="Arial"/>
              <a:buChar char="-"/>
            </a:pPr>
            <a:r>
              <a:rPr lang="ko-KR" sz="1500">
                <a:solidFill>
                  <a:schemeClr val="dk1"/>
                </a:solidFill>
                <a:latin typeface="Arial"/>
                <a:ea typeface="Arial"/>
                <a:cs typeface="Arial"/>
                <a:sym typeface="Arial"/>
              </a:rPr>
              <a:t>원하는 정보까지 도달하는데 걸리는 시간↑</a:t>
            </a:r>
            <a:endParaRPr sz="1500">
              <a:solidFill>
                <a:schemeClr val="dk1"/>
              </a:solidFill>
              <a:latin typeface="Arial"/>
              <a:ea typeface="Arial"/>
              <a:cs typeface="Arial"/>
              <a:sym typeface="Arial"/>
            </a:endParaRPr>
          </a:p>
        </p:txBody>
      </p:sp>
      <p:grpSp>
        <p:nvGrpSpPr>
          <p:cNvPr id="135" name="Google Shape;135;p4"/>
          <p:cNvGrpSpPr/>
          <p:nvPr/>
        </p:nvGrpSpPr>
        <p:grpSpPr>
          <a:xfrm>
            <a:off x="6219825" y="1659805"/>
            <a:ext cx="5257800" cy="3701289"/>
            <a:chOff x="3204996" y="1175460"/>
            <a:chExt cx="5660364" cy="3815212"/>
          </a:xfrm>
        </p:grpSpPr>
        <p:pic>
          <p:nvPicPr>
            <p:cNvPr id="136" name="Google Shape;136;p4"/>
            <p:cNvPicPr preferRelativeResize="0"/>
            <p:nvPr/>
          </p:nvPicPr>
          <p:blipFill rotWithShape="1">
            <a:blip r:embed="rId4">
              <a:alphaModFix/>
            </a:blip>
            <a:srcRect l="13839" r="13559"/>
            <a:stretch/>
          </p:blipFill>
          <p:spPr>
            <a:xfrm>
              <a:off x="3204996" y="1205124"/>
              <a:ext cx="5660364" cy="3785548"/>
            </a:xfrm>
            <a:prstGeom prst="rect">
              <a:avLst/>
            </a:prstGeom>
            <a:noFill/>
            <a:ln>
              <a:noFill/>
            </a:ln>
          </p:spPr>
        </p:pic>
        <p:sp>
          <p:nvSpPr>
            <p:cNvPr id="137" name="Google Shape;137;p4"/>
            <p:cNvSpPr/>
            <p:nvPr/>
          </p:nvSpPr>
          <p:spPr>
            <a:xfrm>
              <a:off x="3204996" y="1175460"/>
              <a:ext cx="5660364" cy="381101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sp>
        <p:nvSpPr>
          <p:cNvPr id="138" name="Google Shape;138;p4"/>
          <p:cNvSpPr txBox="1"/>
          <p:nvPr/>
        </p:nvSpPr>
        <p:spPr>
          <a:xfrm>
            <a:off x="6846443" y="5466454"/>
            <a:ext cx="4004563"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500">
                <a:solidFill>
                  <a:schemeClr val="dk1"/>
                </a:solidFill>
                <a:latin typeface="Arial"/>
                <a:ea typeface="Arial"/>
                <a:cs typeface="Arial"/>
                <a:sym typeface="Arial"/>
              </a:rPr>
              <a:t>게시글이 한 줄 씩 공간을 차지 </a:t>
            </a:r>
            <a:endParaRPr/>
          </a:p>
          <a:p>
            <a:pPr marL="0" marR="0" lvl="0" indent="0" algn="ctr" rtl="0">
              <a:spcBef>
                <a:spcPts val="0"/>
              </a:spcBef>
              <a:spcAft>
                <a:spcPts val="0"/>
              </a:spcAft>
              <a:buNone/>
            </a:pPr>
            <a:r>
              <a:rPr lang="ko-KR" sz="1500">
                <a:solidFill>
                  <a:schemeClr val="dk1"/>
                </a:solidFill>
                <a:latin typeface="Arial"/>
                <a:ea typeface="Arial"/>
                <a:cs typeface="Arial"/>
                <a:sym typeface="Arial"/>
              </a:rPr>
              <a:t>- 가독성↓</a:t>
            </a:r>
            <a:endParaRPr sz="1500">
              <a:solidFill>
                <a:schemeClr val="dk1"/>
              </a:solidFill>
              <a:latin typeface="Arial"/>
              <a:ea typeface="Arial"/>
              <a:cs typeface="Arial"/>
              <a:sym typeface="Arial"/>
            </a:endParaRPr>
          </a:p>
        </p:txBody>
      </p:sp>
      <p:sp>
        <p:nvSpPr>
          <p:cNvPr id="139" name="Google Shape;139;p4"/>
          <p:cNvSpPr txBox="1"/>
          <p:nvPr/>
        </p:nvSpPr>
        <p:spPr>
          <a:xfrm>
            <a:off x="4316987" y="953718"/>
            <a:ext cx="3576575" cy="42877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650">
                <a:solidFill>
                  <a:schemeClr val="dk1"/>
                </a:solidFill>
                <a:latin typeface="Arial"/>
                <a:ea typeface="Arial"/>
                <a:cs typeface="Arial"/>
                <a:sym typeface="Arial"/>
              </a:rPr>
              <a:t>일반적인 개발자 스터디원 모집 사이트</a:t>
            </a:r>
            <a:endParaRPr sz="165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5"/>
          <p:cNvSpPr txBox="1"/>
          <p:nvPr/>
        </p:nvSpPr>
        <p:spPr>
          <a:xfrm>
            <a:off x="142974" y="133550"/>
            <a:ext cx="4092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01 프로젝트 개요 – 기획배경 및 목표</a:t>
            </a:r>
            <a:endParaRPr/>
          </a:p>
        </p:txBody>
      </p:sp>
      <p:sp>
        <p:nvSpPr>
          <p:cNvPr id="145" name="Google Shape;145;p5"/>
          <p:cNvSpPr txBox="1"/>
          <p:nvPr/>
        </p:nvSpPr>
        <p:spPr>
          <a:xfrm>
            <a:off x="6663050" y="4370225"/>
            <a:ext cx="4712100" cy="140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700">
                <a:solidFill>
                  <a:schemeClr val="dk1"/>
                </a:solidFill>
                <a:latin typeface="Arial"/>
                <a:ea typeface="Arial"/>
                <a:cs typeface="Arial"/>
                <a:sym typeface="Arial"/>
              </a:rPr>
              <a:t>카드 형식으로 여러 게시글이 한눈에 보이는 </a:t>
            </a:r>
            <a:endParaRPr sz="1700">
              <a:solidFill>
                <a:schemeClr val="dk1"/>
              </a:solidFill>
              <a:latin typeface="Arial"/>
              <a:ea typeface="Arial"/>
              <a:cs typeface="Arial"/>
              <a:sym typeface="Arial"/>
            </a:endParaRPr>
          </a:p>
          <a:p>
            <a:pPr marL="0" marR="0" lvl="0" indent="0" algn="l" rtl="0">
              <a:spcBef>
                <a:spcPts val="0"/>
              </a:spcBef>
              <a:spcAft>
                <a:spcPts val="0"/>
              </a:spcAft>
              <a:buNone/>
            </a:pPr>
            <a:r>
              <a:rPr lang="ko-KR" sz="1700">
                <a:solidFill>
                  <a:schemeClr val="dk1"/>
                </a:solidFill>
                <a:latin typeface="Arial"/>
                <a:ea typeface="Arial"/>
                <a:cs typeface="Arial"/>
                <a:sym typeface="Arial"/>
              </a:rPr>
              <a:t>사이트를 만들고자 함</a:t>
            </a:r>
            <a:endParaRPr sz="1700">
              <a:solidFill>
                <a:schemeClr val="dk1"/>
              </a:solidFill>
              <a:latin typeface="Arial"/>
              <a:ea typeface="Arial"/>
              <a:cs typeface="Arial"/>
              <a:sym typeface="Arial"/>
            </a:endParaRPr>
          </a:p>
          <a:p>
            <a:pPr marL="0" marR="0" lvl="0" indent="0" algn="l" rtl="0">
              <a:spcBef>
                <a:spcPts val="0"/>
              </a:spcBef>
              <a:spcAft>
                <a:spcPts val="0"/>
              </a:spcAft>
              <a:buNone/>
            </a:pPr>
            <a:endParaRPr sz="1700">
              <a:solidFill>
                <a:schemeClr val="dk1"/>
              </a:solidFill>
              <a:latin typeface="Arial"/>
              <a:ea typeface="Arial"/>
              <a:cs typeface="Arial"/>
              <a:sym typeface="Arial"/>
            </a:endParaRPr>
          </a:p>
          <a:p>
            <a:pPr marL="0" marR="0" lvl="0" indent="0" algn="l" rtl="0">
              <a:spcBef>
                <a:spcPts val="0"/>
              </a:spcBef>
              <a:spcAft>
                <a:spcPts val="0"/>
              </a:spcAft>
              <a:buNone/>
            </a:pPr>
            <a:r>
              <a:rPr lang="ko-KR" sz="1700">
                <a:solidFill>
                  <a:schemeClr val="dk1"/>
                </a:solidFill>
                <a:latin typeface="Arial"/>
                <a:ea typeface="Arial"/>
                <a:cs typeface="Arial"/>
                <a:sym typeface="Arial"/>
              </a:rPr>
              <a:t>추천 시스템을 통해 스터디에 참여하고자 하는</a:t>
            </a:r>
            <a:endParaRPr sz="1700">
              <a:solidFill>
                <a:schemeClr val="dk1"/>
              </a:solidFill>
              <a:latin typeface="Arial"/>
              <a:ea typeface="Arial"/>
              <a:cs typeface="Arial"/>
              <a:sym typeface="Arial"/>
            </a:endParaRPr>
          </a:p>
          <a:p>
            <a:pPr marL="0" marR="0" lvl="0" indent="0" algn="l" rtl="0">
              <a:spcBef>
                <a:spcPts val="0"/>
              </a:spcBef>
              <a:spcAft>
                <a:spcPts val="0"/>
              </a:spcAft>
              <a:buNone/>
            </a:pPr>
            <a:r>
              <a:rPr lang="ko-KR" sz="1700">
                <a:solidFill>
                  <a:schemeClr val="dk1"/>
                </a:solidFill>
                <a:latin typeface="Arial"/>
                <a:ea typeface="Arial"/>
                <a:cs typeface="Arial"/>
                <a:sym typeface="Arial"/>
              </a:rPr>
              <a:t>유저에게 적절한 게시글을 추천해주고자 함</a:t>
            </a:r>
            <a:endParaRPr sz="1700">
              <a:solidFill>
                <a:schemeClr val="dk1"/>
              </a:solidFill>
              <a:latin typeface="Arial"/>
              <a:ea typeface="Arial"/>
              <a:cs typeface="Arial"/>
              <a:sym typeface="Arial"/>
            </a:endParaRPr>
          </a:p>
        </p:txBody>
      </p:sp>
      <p:sp>
        <p:nvSpPr>
          <p:cNvPr id="146" name="Google Shape;146;p5"/>
          <p:cNvSpPr/>
          <p:nvPr/>
        </p:nvSpPr>
        <p:spPr>
          <a:xfrm rot="5400000">
            <a:off x="5998862" y="3268233"/>
            <a:ext cx="497739" cy="372647"/>
          </a:xfrm>
          <a:prstGeom prst="triangle">
            <a:avLst>
              <a:gd name="adj" fmla="val 5000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Malgun Gothic"/>
              <a:ea typeface="Malgun Gothic"/>
              <a:cs typeface="Malgun Gothic"/>
              <a:sym typeface="Malgun Gothic"/>
            </a:endParaRPr>
          </a:p>
        </p:txBody>
      </p:sp>
      <p:sp>
        <p:nvSpPr>
          <p:cNvPr id="147" name="Google Shape;147;p5"/>
          <p:cNvSpPr txBox="1"/>
          <p:nvPr/>
        </p:nvSpPr>
        <p:spPr>
          <a:xfrm>
            <a:off x="6611427" y="1416654"/>
            <a:ext cx="4202290" cy="8156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300" b="1">
                <a:solidFill>
                  <a:schemeClr val="dk1"/>
                </a:solidFill>
                <a:latin typeface="Arial"/>
                <a:ea typeface="Arial"/>
                <a:cs typeface="Arial"/>
                <a:sym typeface="Arial"/>
              </a:rPr>
              <a:t>개발자 스터디 모집 웹 사이트  </a:t>
            </a:r>
            <a:endParaRPr/>
          </a:p>
          <a:p>
            <a:pPr marL="0" marR="0" lvl="0" indent="0" algn="ctr" rtl="0">
              <a:spcBef>
                <a:spcPts val="0"/>
              </a:spcBef>
              <a:spcAft>
                <a:spcPts val="0"/>
              </a:spcAft>
              <a:buNone/>
            </a:pPr>
            <a:r>
              <a:rPr lang="ko-KR" sz="2400" b="1">
                <a:solidFill>
                  <a:schemeClr val="accent2"/>
                </a:solidFill>
                <a:latin typeface="Arial"/>
                <a:ea typeface="Arial"/>
                <a:cs typeface="Arial"/>
                <a:sym typeface="Arial"/>
              </a:rPr>
              <a:t>STUDYHUB</a:t>
            </a:r>
            <a:r>
              <a:rPr lang="ko-KR" sz="2400" b="1">
                <a:solidFill>
                  <a:srgbClr val="C55A11"/>
                </a:solidFill>
                <a:latin typeface="Arial"/>
                <a:ea typeface="Arial"/>
                <a:cs typeface="Arial"/>
                <a:sym typeface="Arial"/>
              </a:rPr>
              <a:t> </a:t>
            </a:r>
            <a:endParaRPr/>
          </a:p>
        </p:txBody>
      </p:sp>
      <p:sp>
        <p:nvSpPr>
          <p:cNvPr id="148" name="Google Shape;148;p5"/>
          <p:cNvSpPr/>
          <p:nvPr/>
        </p:nvSpPr>
        <p:spPr>
          <a:xfrm>
            <a:off x="6574025" y="4522611"/>
            <a:ext cx="45600" cy="456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9" name="Google Shape;149;p5"/>
          <p:cNvSpPr/>
          <p:nvPr/>
        </p:nvSpPr>
        <p:spPr>
          <a:xfrm>
            <a:off x="6574025" y="5302540"/>
            <a:ext cx="45600" cy="456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150" name="Google Shape;150;p5"/>
          <p:cNvCxnSpPr>
            <a:stCxn id="144" idx="3"/>
          </p:cNvCxnSpPr>
          <p:nvPr/>
        </p:nvCxnSpPr>
        <p:spPr>
          <a:xfrm rot="10800000" flipH="1">
            <a:off x="4235874" y="313700"/>
            <a:ext cx="7951500" cy="4500"/>
          </a:xfrm>
          <a:prstGeom prst="straightConnector1">
            <a:avLst/>
          </a:prstGeom>
          <a:noFill/>
          <a:ln w="9525" cap="flat" cmpd="sng">
            <a:solidFill>
              <a:srgbClr val="F7CAAC"/>
            </a:solidFill>
            <a:prstDash val="solid"/>
            <a:miter lim="800000"/>
            <a:headEnd type="none" w="sm" len="sm"/>
            <a:tailEnd type="none" w="sm" len="sm"/>
          </a:ln>
        </p:spPr>
      </p:cxnSp>
      <p:cxnSp>
        <p:nvCxnSpPr>
          <p:cNvPr id="151" name="Google Shape;151;p5"/>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152" name="Google Shape;152;p5"/>
          <p:cNvSpPr txBox="1"/>
          <p:nvPr/>
        </p:nvSpPr>
        <p:spPr>
          <a:xfrm>
            <a:off x="1499053" y="1882157"/>
            <a:ext cx="3576575" cy="3879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450">
                <a:solidFill>
                  <a:schemeClr val="dk1"/>
                </a:solidFill>
                <a:latin typeface="Arial"/>
                <a:ea typeface="Arial"/>
                <a:cs typeface="Arial"/>
                <a:sym typeface="Arial"/>
              </a:rPr>
              <a:t>일반적인 개발자 스터디원 모집 사이트</a:t>
            </a:r>
            <a:endParaRPr sz="1450">
              <a:solidFill>
                <a:schemeClr val="dk1"/>
              </a:solidFill>
              <a:latin typeface="Arial"/>
              <a:ea typeface="Arial"/>
              <a:cs typeface="Arial"/>
              <a:sym typeface="Arial"/>
            </a:endParaRPr>
          </a:p>
        </p:txBody>
      </p:sp>
      <p:grpSp>
        <p:nvGrpSpPr>
          <p:cNvPr id="153" name="Google Shape;153;p5"/>
          <p:cNvGrpSpPr/>
          <p:nvPr/>
        </p:nvGrpSpPr>
        <p:grpSpPr>
          <a:xfrm>
            <a:off x="6990540" y="2660963"/>
            <a:ext cx="3576295" cy="1142652"/>
            <a:chOff x="7139352" y="2460938"/>
            <a:chExt cx="3576295" cy="1142652"/>
          </a:xfrm>
        </p:grpSpPr>
        <p:sp>
          <p:nvSpPr>
            <p:cNvPr id="154" name="Google Shape;154;p5"/>
            <p:cNvSpPr/>
            <p:nvPr/>
          </p:nvSpPr>
          <p:spPr>
            <a:xfrm>
              <a:off x="7139352" y="2460939"/>
              <a:ext cx="1074269" cy="1142651"/>
            </a:xfrm>
            <a:prstGeom prst="rect">
              <a:avLst/>
            </a:prstGeom>
            <a:solidFill>
              <a:srgbClr val="F7F7F7"/>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155" name="Google Shape;155;p5"/>
            <p:cNvSpPr/>
            <p:nvPr/>
          </p:nvSpPr>
          <p:spPr>
            <a:xfrm>
              <a:off x="8381400" y="2460938"/>
              <a:ext cx="1074269" cy="1142651"/>
            </a:xfrm>
            <a:prstGeom prst="rect">
              <a:avLst/>
            </a:prstGeom>
            <a:solidFill>
              <a:srgbClr val="F7F7F7"/>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56" name="Google Shape;156;p5"/>
            <p:cNvSpPr/>
            <p:nvPr/>
          </p:nvSpPr>
          <p:spPr>
            <a:xfrm>
              <a:off x="9641378" y="2460938"/>
              <a:ext cx="1074269" cy="1142651"/>
            </a:xfrm>
            <a:prstGeom prst="rect">
              <a:avLst/>
            </a:prstGeom>
            <a:solidFill>
              <a:srgbClr val="F7F7F7"/>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 </a:t>
              </a:r>
              <a:endParaRPr sz="1800">
                <a:solidFill>
                  <a:schemeClr val="lt1"/>
                </a:solidFill>
                <a:latin typeface="Malgun Gothic"/>
                <a:ea typeface="Malgun Gothic"/>
                <a:cs typeface="Malgun Gothic"/>
                <a:sym typeface="Malgun Gothic"/>
              </a:endParaRPr>
            </a:p>
          </p:txBody>
        </p:sp>
        <p:cxnSp>
          <p:nvCxnSpPr>
            <p:cNvPr id="157" name="Google Shape;157;p5"/>
            <p:cNvCxnSpPr/>
            <p:nvPr/>
          </p:nvCxnSpPr>
          <p:spPr>
            <a:xfrm>
              <a:off x="7413813" y="2868708"/>
              <a:ext cx="522004" cy="0"/>
            </a:xfrm>
            <a:prstGeom prst="straightConnector1">
              <a:avLst/>
            </a:prstGeom>
            <a:noFill/>
            <a:ln w="9525" cap="flat" cmpd="sng">
              <a:solidFill>
                <a:srgbClr val="D0CECE"/>
              </a:solidFill>
              <a:prstDash val="solid"/>
              <a:miter lim="800000"/>
              <a:headEnd type="none" w="sm" len="sm"/>
              <a:tailEnd type="none" w="sm" len="sm"/>
            </a:ln>
          </p:spPr>
        </p:cxnSp>
        <p:cxnSp>
          <p:nvCxnSpPr>
            <p:cNvPr id="158" name="Google Shape;158;p5"/>
            <p:cNvCxnSpPr/>
            <p:nvPr/>
          </p:nvCxnSpPr>
          <p:spPr>
            <a:xfrm>
              <a:off x="7413813" y="3029931"/>
              <a:ext cx="522004" cy="0"/>
            </a:xfrm>
            <a:prstGeom prst="straightConnector1">
              <a:avLst/>
            </a:prstGeom>
            <a:noFill/>
            <a:ln w="9525" cap="flat" cmpd="sng">
              <a:solidFill>
                <a:srgbClr val="D0CECE"/>
              </a:solidFill>
              <a:prstDash val="solid"/>
              <a:miter lim="800000"/>
              <a:headEnd type="none" w="sm" len="sm"/>
              <a:tailEnd type="none" w="sm" len="sm"/>
            </a:ln>
          </p:spPr>
        </p:cxnSp>
        <p:cxnSp>
          <p:nvCxnSpPr>
            <p:cNvPr id="159" name="Google Shape;159;p5"/>
            <p:cNvCxnSpPr/>
            <p:nvPr/>
          </p:nvCxnSpPr>
          <p:spPr>
            <a:xfrm>
              <a:off x="7413813" y="3182331"/>
              <a:ext cx="522004" cy="0"/>
            </a:xfrm>
            <a:prstGeom prst="straightConnector1">
              <a:avLst/>
            </a:prstGeom>
            <a:noFill/>
            <a:ln w="9525" cap="flat" cmpd="sng">
              <a:solidFill>
                <a:srgbClr val="D0CECE"/>
              </a:solidFill>
              <a:prstDash val="solid"/>
              <a:miter lim="800000"/>
              <a:headEnd type="none" w="sm" len="sm"/>
              <a:tailEnd type="none" w="sm" len="sm"/>
            </a:ln>
          </p:spPr>
        </p:cxnSp>
        <p:cxnSp>
          <p:nvCxnSpPr>
            <p:cNvPr id="160" name="Google Shape;160;p5"/>
            <p:cNvCxnSpPr/>
            <p:nvPr/>
          </p:nvCxnSpPr>
          <p:spPr>
            <a:xfrm>
              <a:off x="8641978" y="2868708"/>
              <a:ext cx="522004" cy="0"/>
            </a:xfrm>
            <a:prstGeom prst="straightConnector1">
              <a:avLst/>
            </a:prstGeom>
            <a:noFill/>
            <a:ln w="9525" cap="flat" cmpd="sng">
              <a:solidFill>
                <a:srgbClr val="D0CECE"/>
              </a:solidFill>
              <a:prstDash val="solid"/>
              <a:miter lim="800000"/>
              <a:headEnd type="none" w="sm" len="sm"/>
              <a:tailEnd type="none" w="sm" len="sm"/>
            </a:ln>
          </p:spPr>
        </p:cxnSp>
        <p:cxnSp>
          <p:nvCxnSpPr>
            <p:cNvPr id="161" name="Google Shape;161;p5"/>
            <p:cNvCxnSpPr/>
            <p:nvPr/>
          </p:nvCxnSpPr>
          <p:spPr>
            <a:xfrm>
              <a:off x="8641978" y="3029931"/>
              <a:ext cx="522004" cy="0"/>
            </a:xfrm>
            <a:prstGeom prst="straightConnector1">
              <a:avLst/>
            </a:prstGeom>
            <a:noFill/>
            <a:ln w="9525" cap="flat" cmpd="sng">
              <a:solidFill>
                <a:srgbClr val="D0CECE"/>
              </a:solidFill>
              <a:prstDash val="solid"/>
              <a:miter lim="800000"/>
              <a:headEnd type="none" w="sm" len="sm"/>
              <a:tailEnd type="none" w="sm" len="sm"/>
            </a:ln>
          </p:spPr>
        </p:cxnSp>
        <p:cxnSp>
          <p:nvCxnSpPr>
            <p:cNvPr id="162" name="Google Shape;162;p5"/>
            <p:cNvCxnSpPr/>
            <p:nvPr/>
          </p:nvCxnSpPr>
          <p:spPr>
            <a:xfrm>
              <a:off x="8641978" y="3182331"/>
              <a:ext cx="522004" cy="0"/>
            </a:xfrm>
            <a:prstGeom prst="straightConnector1">
              <a:avLst/>
            </a:prstGeom>
            <a:noFill/>
            <a:ln w="9525" cap="flat" cmpd="sng">
              <a:solidFill>
                <a:srgbClr val="D0CECE"/>
              </a:solidFill>
              <a:prstDash val="solid"/>
              <a:miter lim="800000"/>
              <a:headEnd type="none" w="sm" len="sm"/>
              <a:tailEnd type="none" w="sm" len="sm"/>
            </a:ln>
          </p:spPr>
        </p:cxnSp>
        <p:cxnSp>
          <p:nvCxnSpPr>
            <p:cNvPr id="163" name="Google Shape;163;p5"/>
            <p:cNvCxnSpPr/>
            <p:nvPr/>
          </p:nvCxnSpPr>
          <p:spPr>
            <a:xfrm>
              <a:off x="9906001" y="2868708"/>
              <a:ext cx="522004" cy="0"/>
            </a:xfrm>
            <a:prstGeom prst="straightConnector1">
              <a:avLst/>
            </a:prstGeom>
            <a:noFill/>
            <a:ln w="9525" cap="flat" cmpd="sng">
              <a:solidFill>
                <a:srgbClr val="D0CECE"/>
              </a:solidFill>
              <a:prstDash val="solid"/>
              <a:miter lim="800000"/>
              <a:headEnd type="none" w="sm" len="sm"/>
              <a:tailEnd type="none" w="sm" len="sm"/>
            </a:ln>
          </p:spPr>
        </p:cxnSp>
        <p:cxnSp>
          <p:nvCxnSpPr>
            <p:cNvPr id="164" name="Google Shape;164;p5"/>
            <p:cNvCxnSpPr/>
            <p:nvPr/>
          </p:nvCxnSpPr>
          <p:spPr>
            <a:xfrm>
              <a:off x="9906001" y="3029931"/>
              <a:ext cx="522004" cy="0"/>
            </a:xfrm>
            <a:prstGeom prst="straightConnector1">
              <a:avLst/>
            </a:prstGeom>
            <a:noFill/>
            <a:ln w="9525" cap="flat" cmpd="sng">
              <a:solidFill>
                <a:srgbClr val="D0CECE"/>
              </a:solidFill>
              <a:prstDash val="solid"/>
              <a:miter lim="800000"/>
              <a:headEnd type="none" w="sm" len="sm"/>
              <a:tailEnd type="none" w="sm" len="sm"/>
            </a:ln>
          </p:spPr>
        </p:cxnSp>
        <p:cxnSp>
          <p:nvCxnSpPr>
            <p:cNvPr id="165" name="Google Shape;165;p5"/>
            <p:cNvCxnSpPr/>
            <p:nvPr/>
          </p:nvCxnSpPr>
          <p:spPr>
            <a:xfrm>
              <a:off x="9906001" y="3182331"/>
              <a:ext cx="522004" cy="0"/>
            </a:xfrm>
            <a:prstGeom prst="straightConnector1">
              <a:avLst/>
            </a:prstGeom>
            <a:noFill/>
            <a:ln w="9525" cap="flat" cmpd="sng">
              <a:solidFill>
                <a:srgbClr val="D0CECE"/>
              </a:solidFill>
              <a:prstDash val="solid"/>
              <a:miter lim="800000"/>
              <a:headEnd type="none" w="sm" len="sm"/>
              <a:tailEnd type="none" w="sm" len="sm"/>
            </a:ln>
          </p:spPr>
        </p:cxnSp>
      </p:grpSp>
      <p:grpSp>
        <p:nvGrpSpPr>
          <p:cNvPr id="166" name="Google Shape;166;p5"/>
          <p:cNvGrpSpPr/>
          <p:nvPr/>
        </p:nvGrpSpPr>
        <p:grpSpPr>
          <a:xfrm>
            <a:off x="1152840" y="2396726"/>
            <a:ext cx="4268999" cy="2622946"/>
            <a:chOff x="1391794" y="3706077"/>
            <a:chExt cx="3491346" cy="2128737"/>
          </a:xfrm>
        </p:grpSpPr>
        <p:pic>
          <p:nvPicPr>
            <p:cNvPr id="167" name="Google Shape;167;p5"/>
            <p:cNvPicPr preferRelativeResize="0"/>
            <p:nvPr/>
          </p:nvPicPr>
          <p:blipFill rotWithShape="1">
            <a:blip r:embed="rId3">
              <a:alphaModFix/>
            </a:blip>
            <a:srcRect l="12450" r="11778" b="6655"/>
            <a:stretch/>
          </p:blipFill>
          <p:spPr>
            <a:xfrm>
              <a:off x="1391794" y="3744923"/>
              <a:ext cx="3491346" cy="2088345"/>
            </a:xfrm>
            <a:prstGeom prst="rect">
              <a:avLst/>
            </a:prstGeom>
            <a:noFill/>
            <a:ln>
              <a:noFill/>
            </a:ln>
          </p:spPr>
        </p:pic>
        <p:sp>
          <p:nvSpPr>
            <p:cNvPr id="168" name="Google Shape;168;p5"/>
            <p:cNvSpPr/>
            <p:nvPr/>
          </p:nvSpPr>
          <p:spPr>
            <a:xfrm>
              <a:off x="1393089" y="3706077"/>
              <a:ext cx="3490051" cy="212873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par>
                                <p:cTn id="11" presetID="10" presetClass="entr" presetSubtype="0" fill="hold" nodeType="with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fade">
                                      <p:cBhvr>
                                        <p:cTn id="13" dur="500"/>
                                        <p:tgtEl>
                                          <p:spTgt spid="147"/>
                                        </p:tgtEl>
                                      </p:cBhvr>
                                    </p:animEffect>
                                  </p:childTnLst>
                                </p:cTn>
                              </p:par>
                              <p:par>
                                <p:cTn id="14" presetID="10" presetClass="entr" presetSubtype="0" fill="hold"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par>
                                <p:cTn id="17" presetID="10"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500"/>
                                        <p:tgtEl>
                                          <p:spTgt spid="149"/>
                                        </p:tgtEl>
                                      </p:cBhvr>
                                    </p:animEffect>
                                  </p:childTnLst>
                                </p:cTn>
                              </p:par>
                              <p:par>
                                <p:cTn id="20" presetID="10" presetClass="entr" presetSubtype="0" fill="hold" nodeType="with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p:nvPr/>
        </p:nvSpPr>
        <p:spPr>
          <a:xfrm>
            <a:off x="142974" y="133550"/>
            <a:ext cx="3165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01 프로젝트 개요 – 기대효과</a:t>
            </a:r>
            <a:endParaRPr/>
          </a:p>
        </p:txBody>
      </p:sp>
      <p:sp>
        <p:nvSpPr>
          <p:cNvPr id="174" name="Google Shape;174;p6"/>
          <p:cNvSpPr txBox="1"/>
          <p:nvPr/>
        </p:nvSpPr>
        <p:spPr>
          <a:xfrm>
            <a:off x="1497326" y="3129146"/>
            <a:ext cx="4202290" cy="8156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300" b="1">
                <a:solidFill>
                  <a:schemeClr val="dk1"/>
                </a:solidFill>
                <a:latin typeface="Arial"/>
                <a:ea typeface="Arial"/>
                <a:cs typeface="Arial"/>
                <a:sym typeface="Arial"/>
              </a:rPr>
              <a:t>개발자 스터디 모집 웹 사이트  </a:t>
            </a:r>
            <a:endParaRPr/>
          </a:p>
          <a:p>
            <a:pPr marL="0" marR="0" lvl="0" indent="0" algn="ctr" rtl="0">
              <a:spcBef>
                <a:spcPts val="0"/>
              </a:spcBef>
              <a:spcAft>
                <a:spcPts val="0"/>
              </a:spcAft>
              <a:buNone/>
            </a:pPr>
            <a:r>
              <a:rPr lang="ko-KR" sz="2400" b="1">
                <a:solidFill>
                  <a:schemeClr val="accent2"/>
                </a:solidFill>
                <a:latin typeface="Arial"/>
                <a:ea typeface="Arial"/>
                <a:cs typeface="Arial"/>
                <a:sym typeface="Arial"/>
              </a:rPr>
              <a:t>STUDYHUB</a:t>
            </a:r>
            <a:r>
              <a:rPr lang="ko-KR" sz="2400" b="1">
                <a:solidFill>
                  <a:srgbClr val="C55A11"/>
                </a:solidFill>
                <a:latin typeface="Arial"/>
                <a:ea typeface="Arial"/>
                <a:cs typeface="Arial"/>
                <a:sym typeface="Arial"/>
              </a:rPr>
              <a:t> </a:t>
            </a:r>
            <a:endParaRPr/>
          </a:p>
        </p:txBody>
      </p:sp>
      <p:cxnSp>
        <p:nvCxnSpPr>
          <p:cNvPr id="175" name="Google Shape;175;p6"/>
          <p:cNvCxnSpPr>
            <a:stCxn id="173" idx="3"/>
          </p:cNvCxnSpPr>
          <p:nvPr/>
        </p:nvCxnSpPr>
        <p:spPr>
          <a:xfrm rot="10800000" flipH="1">
            <a:off x="3307974" y="313700"/>
            <a:ext cx="8840400" cy="4500"/>
          </a:xfrm>
          <a:prstGeom prst="straightConnector1">
            <a:avLst/>
          </a:prstGeom>
          <a:noFill/>
          <a:ln w="9525" cap="flat" cmpd="sng">
            <a:solidFill>
              <a:srgbClr val="F7CAAC"/>
            </a:solidFill>
            <a:prstDash val="solid"/>
            <a:miter lim="800000"/>
            <a:headEnd type="none" w="sm" len="sm"/>
            <a:tailEnd type="none" w="sm" len="sm"/>
          </a:ln>
        </p:spPr>
      </p:cxnSp>
      <p:cxnSp>
        <p:nvCxnSpPr>
          <p:cNvPr id="176" name="Google Shape;176;p6"/>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177" name="Google Shape;177;p6"/>
          <p:cNvSpPr txBox="1"/>
          <p:nvPr/>
        </p:nvSpPr>
        <p:spPr>
          <a:xfrm>
            <a:off x="6267235" y="3668045"/>
            <a:ext cx="4253501" cy="6161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200" b="0" i="0">
                <a:solidFill>
                  <a:srgbClr val="374151"/>
                </a:solidFill>
                <a:latin typeface="Arial"/>
                <a:ea typeface="Arial"/>
                <a:cs typeface="Arial"/>
                <a:sym typeface="Arial"/>
              </a:rPr>
              <a:t>원하는 조건에 맞는 다양한 스터디에 참여할 수 있는 기회를 제공하고자 합니다.</a:t>
            </a:r>
            <a:endParaRPr sz="1100">
              <a:solidFill>
                <a:schemeClr val="dk1"/>
              </a:solidFill>
              <a:latin typeface="Arial"/>
              <a:ea typeface="Arial"/>
              <a:cs typeface="Arial"/>
              <a:sym typeface="Arial"/>
            </a:endParaRPr>
          </a:p>
        </p:txBody>
      </p:sp>
      <p:sp>
        <p:nvSpPr>
          <p:cNvPr id="178" name="Google Shape;178;p6"/>
          <p:cNvSpPr/>
          <p:nvPr/>
        </p:nvSpPr>
        <p:spPr>
          <a:xfrm>
            <a:off x="6267235" y="1728719"/>
            <a:ext cx="338036" cy="331929"/>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Arial Black"/>
                <a:ea typeface="Arial Black"/>
                <a:cs typeface="Arial Black"/>
                <a:sym typeface="Arial Black"/>
              </a:rPr>
              <a:t>1</a:t>
            </a:r>
            <a:endParaRPr sz="1800">
              <a:solidFill>
                <a:schemeClr val="lt1"/>
              </a:solidFill>
              <a:latin typeface="Arial Black"/>
              <a:ea typeface="Arial Black"/>
              <a:cs typeface="Arial Black"/>
              <a:sym typeface="Arial Black"/>
            </a:endParaRPr>
          </a:p>
        </p:txBody>
      </p:sp>
      <p:sp>
        <p:nvSpPr>
          <p:cNvPr id="179" name="Google Shape;179;p6"/>
          <p:cNvSpPr txBox="1"/>
          <p:nvPr/>
        </p:nvSpPr>
        <p:spPr>
          <a:xfrm>
            <a:off x="6688477" y="1686831"/>
            <a:ext cx="33596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스터디원을 모집하려는 사용자</a:t>
            </a:r>
            <a:endParaRPr/>
          </a:p>
        </p:txBody>
      </p:sp>
      <p:sp>
        <p:nvSpPr>
          <p:cNvPr id="180" name="Google Shape;180;p6"/>
          <p:cNvSpPr/>
          <p:nvPr/>
        </p:nvSpPr>
        <p:spPr>
          <a:xfrm>
            <a:off x="6267235" y="3230590"/>
            <a:ext cx="338036" cy="331929"/>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Arial Black"/>
                <a:ea typeface="Arial Black"/>
                <a:cs typeface="Arial Black"/>
                <a:sym typeface="Arial Black"/>
              </a:rPr>
              <a:t>2</a:t>
            </a:r>
            <a:endParaRPr sz="1800">
              <a:solidFill>
                <a:schemeClr val="lt1"/>
              </a:solidFill>
              <a:latin typeface="Arial Black"/>
              <a:ea typeface="Arial Black"/>
              <a:cs typeface="Arial Black"/>
              <a:sym typeface="Arial Black"/>
            </a:endParaRPr>
          </a:p>
        </p:txBody>
      </p:sp>
      <p:sp>
        <p:nvSpPr>
          <p:cNvPr id="181" name="Google Shape;181;p6"/>
          <p:cNvSpPr txBox="1"/>
          <p:nvPr/>
        </p:nvSpPr>
        <p:spPr>
          <a:xfrm>
            <a:off x="6688477" y="3193187"/>
            <a:ext cx="33596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스터디에 참여하고 싶은 사용자</a:t>
            </a:r>
            <a:endParaRPr/>
          </a:p>
        </p:txBody>
      </p:sp>
      <p:sp>
        <p:nvSpPr>
          <p:cNvPr id="182" name="Google Shape;182;p6"/>
          <p:cNvSpPr txBox="1"/>
          <p:nvPr/>
        </p:nvSpPr>
        <p:spPr>
          <a:xfrm>
            <a:off x="6267235" y="2163370"/>
            <a:ext cx="4089114" cy="6161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200" b="0" i="0">
                <a:solidFill>
                  <a:srgbClr val="374151"/>
                </a:solidFill>
                <a:latin typeface="Arial"/>
                <a:ea typeface="Arial"/>
                <a:cs typeface="Arial"/>
                <a:sym typeface="Arial"/>
              </a:rPr>
              <a:t>기술 스택이 유사</a:t>
            </a:r>
            <a:r>
              <a:rPr lang="ko-KR" sz="1200">
                <a:solidFill>
                  <a:srgbClr val="374151"/>
                </a:solidFill>
                <a:latin typeface="Arial"/>
                <a:ea typeface="Arial"/>
                <a:cs typeface="Arial"/>
                <a:sym typeface="Arial"/>
              </a:rPr>
              <a:t>하거나</a:t>
            </a:r>
            <a:r>
              <a:rPr lang="ko-KR" sz="1200" b="0" i="0">
                <a:solidFill>
                  <a:srgbClr val="374151"/>
                </a:solidFill>
                <a:latin typeface="Arial"/>
                <a:ea typeface="Arial"/>
                <a:cs typeface="Arial"/>
                <a:sym typeface="Arial"/>
              </a:rPr>
              <a:t> 보완 가능한 분야를 다루는 등 조건을 설정하여 </a:t>
            </a:r>
            <a:r>
              <a:rPr lang="ko-KR" sz="1200" b="0" i="0">
                <a:solidFill>
                  <a:srgbClr val="343541"/>
                </a:solidFill>
                <a:latin typeface="Arial"/>
                <a:ea typeface="Arial"/>
                <a:cs typeface="Arial"/>
                <a:sym typeface="Arial"/>
              </a:rPr>
              <a:t>더욱 편리하게 팀원 모집 활동을 할 수 있</a:t>
            </a:r>
            <a:r>
              <a:rPr lang="ko-KR" sz="1200">
                <a:solidFill>
                  <a:srgbClr val="374151"/>
                </a:solidFill>
                <a:latin typeface="Arial"/>
                <a:ea typeface="Arial"/>
                <a:cs typeface="Arial"/>
                <a:sym typeface="Arial"/>
              </a:rPr>
              <a:t>습니다.</a:t>
            </a:r>
            <a:r>
              <a:rPr lang="ko-KR" sz="1200" b="0" i="0">
                <a:solidFill>
                  <a:srgbClr val="37415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183" name="Google Shape;183;p6"/>
          <p:cNvSpPr txBox="1"/>
          <p:nvPr/>
        </p:nvSpPr>
        <p:spPr>
          <a:xfrm>
            <a:off x="6179903" y="4821301"/>
            <a:ext cx="442816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0" i="0">
                <a:solidFill>
                  <a:schemeClr val="dk1"/>
                </a:solidFill>
                <a:latin typeface="Arial"/>
                <a:ea typeface="Arial"/>
                <a:cs typeface="Arial"/>
                <a:sym typeface="Arial"/>
              </a:rPr>
              <a:t>스터디를 통해 다양한 지식과 기술을 공유하며 성장하도록 돕는 </a:t>
            </a:r>
            <a:r>
              <a:rPr lang="ko-KR" sz="1800" i="0">
                <a:solidFill>
                  <a:schemeClr val="dk1"/>
                </a:solidFill>
                <a:latin typeface="Arial"/>
                <a:ea typeface="Arial"/>
                <a:cs typeface="Arial"/>
                <a:sym typeface="Arial"/>
              </a:rPr>
              <a:t>조력자</a:t>
            </a:r>
            <a:r>
              <a:rPr lang="ko-KR" sz="1800" b="0" i="0">
                <a:solidFill>
                  <a:schemeClr val="dk1"/>
                </a:solidFill>
                <a:latin typeface="Arial"/>
                <a:ea typeface="Arial"/>
                <a:cs typeface="Arial"/>
                <a:sym typeface="Arial"/>
              </a:rPr>
              <a:t> 역할을 할 것!</a:t>
            </a:r>
            <a:endParaRPr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7" descr="인형, 장난감, 다크이(가) 표시된 사진&#10;&#10;자동 생성된 설명"/>
          <p:cNvPicPr preferRelativeResize="0"/>
          <p:nvPr/>
        </p:nvPicPr>
        <p:blipFill rotWithShape="1">
          <a:blip r:embed="rId3">
            <a:alphaModFix/>
          </a:blip>
          <a:srcRect/>
          <a:stretch/>
        </p:blipFill>
        <p:spPr>
          <a:xfrm>
            <a:off x="1174500" y="1496658"/>
            <a:ext cx="1567620" cy="1567618"/>
          </a:xfrm>
          <a:prstGeom prst="ellipse">
            <a:avLst/>
          </a:prstGeom>
          <a:noFill/>
          <a:ln>
            <a:noFill/>
          </a:ln>
        </p:spPr>
      </p:pic>
      <p:pic>
        <p:nvPicPr>
          <p:cNvPr id="189" name="Google Shape;189;p7" descr="인형, 장난감이(가) 표시된 사진&#10;&#10;자동 생성된 설명"/>
          <p:cNvPicPr preferRelativeResize="0"/>
          <p:nvPr/>
        </p:nvPicPr>
        <p:blipFill rotWithShape="1">
          <a:blip r:embed="rId4">
            <a:alphaModFix/>
          </a:blip>
          <a:srcRect/>
          <a:stretch/>
        </p:blipFill>
        <p:spPr>
          <a:xfrm>
            <a:off x="3255292" y="1496658"/>
            <a:ext cx="1567618" cy="1567142"/>
          </a:xfrm>
          <a:prstGeom prst="ellipse">
            <a:avLst/>
          </a:prstGeom>
          <a:noFill/>
          <a:ln>
            <a:noFill/>
          </a:ln>
        </p:spPr>
      </p:pic>
      <p:pic>
        <p:nvPicPr>
          <p:cNvPr id="190" name="Google Shape;190;p7" descr="장난감, 인형, 실내, 사람이(가) 표시된 사진&#10;&#10;자동 생성된 설명"/>
          <p:cNvPicPr preferRelativeResize="0"/>
          <p:nvPr/>
        </p:nvPicPr>
        <p:blipFill rotWithShape="1">
          <a:blip r:embed="rId5">
            <a:alphaModFix/>
          </a:blip>
          <a:srcRect l="6311" t="3731"/>
          <a:stretch/>
        </p:blipFill>
        <p:spPr>
          <a:xfrm>
            <a:off x="9475327" y="1487693"/>
            <a:ext cx="1577374" cy="1567618"/>
          </a:xfrm>
          <a:prstGeom prst="ellipse">
            <a:avLst/>
          </a:prstGeom>
          <a:noFill/>
          <a:ln>
            <a:noFill/>
          </a:ln>
        </p:spPr>
      </p:pic>
      <p:pic>
        <p:nvPicPr>
          <p:cNvPr id="191" name="Google Shape;191;p7" descr="인형, 장난감, 화이트이(가) 표시된 사진&#10;&#10;자동 생성된 설명"/>
          <p:cNvPicPr preferRelativeResize="0"/>
          <p:nvPr/>
        </p:nvPicPr>
        <p:blipFill rotWithShape="1">
          <a:blip r:embed="rId6">
            <a:alphaModFix/>
          </a:blip>
          <a:srcRect/>
          <a:stretch/>
        </p:blipFill>
        <p:spPr>
          <a:xfrm>
            <a:off x="7404292" y="1491672"/>
            <a:ext cx="1567619" cy="1567618"/>
          </a:xfrm>
          <a:prstGeom prst="ellipse">
            <a:avLst/>
          </a:prstGeom>
          <a:noFill/>
          <a:ln>
            <a:noFill/>
          </a:ln>
        </p:spPr>
      </p:pic>
      <p:pic>
        <p:nvPicPr>
          <p:cNvPr id="192" name="Google Shape;192;p7" descr="장난감, 인형, 화이트이(가) 표시된 사진&#10;&#10;자동 생성된 설명"/>
          <p:cNvPicPr preferRelativeResize="0"/>
          <p:nvPr/>
        </p:nvPicPr>
        <p:blipFill rotWithShape="1">
          <a:blip r:embed="rId7">
            <a:alphaModFix/>
          </a:blip>
          <a:srcRect/>
          <a:stretch/>
        </p:blipFill>
        <p:spPr>
          <a:xfrm>
            <a:off x="5318992" y="1496659"/>
            <a:ext cx="1567618" cy="1567618"/>
          </a:xfrm>
          <a:prstGeom prst="ellipse">
            <a:avLst/>
          </a:prstGeom>
          <a:noFill/>
          <a:ln>
            <a:noFill/>
          </a:ln>
        </p:spPr>
      </p:pic>
      <p:sp>
        <p:nvSpPr>
          <p:cNvPr id="193" name="Google Shape;193;p7"/>
          <p:cNvSpPr/>
          <p:nvPr/>
        </p:nvSpPr>
        <p:spPr>
          <a:xfrm>
            <a:off x="974440" y="3770673"/>
            <a:ext cx="1957392" cy="1899974"/>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메인 화면</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필터 기능</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검색 기능</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기술 스택 별 글 분류 기능</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게시글 DB 설계/구현</a:t>
            </a:r>
            <a:endParaRPr sz="1200">
              <a:solidFill>
                <a:srgbClr val="000000"/>
              </a:solidFill>
              <a:latin typeface="Arial"/>
              <a:ea typeface="Arial"/>
              <a:cs typeface="Arial"/>
              <a:sym typeface="Arial"/>
            </a:endParaRPr>
          </a:p>
        </p:txBody>
      </p:sp>
      <p:sp>
        <p:nvSpPr>
          <p:cNvPr id="194" name="Google Shape;194;p7"/>
          <p:cNvSpPr/>
          <p:nvPr/>
        </p:nvSpPr>
        <p:spPr>
          <a:xfrm>
            <a:off x="3055231" y="3770673"/>
            <a:ext cx="1957392" cy="1899974"/>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관리자 로그인</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관리자 회원가입</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관리자 DB 설계/구현</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사용자 작성 글 목록</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사용자 읽은 글 목록 </a:t>
            </a:r>
            <a:endParaRPr sz="1200">
              <a:solidFill>
                <a:srgbClr val="000000"/>
              </a:solidFill>
              <a:latin typeface="Arial"/>
              <a:ea typeface="Arial"/>
              <a:cs typeface="Arial"/>
              <a:sym typeface="Arial"/>
            </a:endParaRPr>
          </a:p>
        </p:txBody>
      </p:sp>
      <p:sp>
        <p:nvSpPr>
          <p:cNvPr id="195" name="Google Shape;195;p7"/>
          <p:cNvSpPr/>
          <p:nvPr/>
        </p:nvSpPr>
        <p:spPr>
          <a:xfrm>
            <a:off x="5124231" y="3770673"/>
            <a:ext cx="1957392" cy="1899974"/>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사용자 게시판 </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a:solidFill>
                  <a:srgbClr val="000000"/>
                </a:solidFill>
                <a:latin typeface="Arial"/>
                <a:ea typeface="Arial"/>
                <a:cs typeface="Arial"/>
                <a:sym typeface="Arial"/>
              </a:rPr>
              <a:t>게시글 </a:t>
            </a:r>
            <a:r>
              <a:rPr lang="ko-KR" sz="1200" b="0" i="0" u="none" strike="noStrike">
                <a:solidFill>
                  <a:srgbClr val="000000"/>
                </a:solidFill>
                <a:latin typeface="Arial"/>
                <a:ea typeface="Arial"/>
                <a:cs typeface="Arial"/>
                <a:sym typeface="Arial"/>
              </a:rPr>
              <a:t>등록, 상세, 수정, 삭제 </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게시판 검색 기능 </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게시글 DB설계</a:t>
            </a:r>
            <a:r>
              <a:rPr lang="ko-KR" sz="1200">
                <a:solidFill>
                  <a:srgbClr val="000000"/>
                </a:solidFill>
                <a:latin typeface="Arial"/>
                <a:ea typeface="Arial"/>
                <a:cs typeface="Arial"/>
                <a:sym typeface="Arial"/>
              </a:rPr>
              <a:t>/</a:t>
            </a:r>
            <a:r>
              <a:rPr lang="ko-KR" sz="1200" b="0" i="0" u="none" strike="noStrike">
                <a:solidFill>
                  <a:srgbClr val="000000"/>
                </a:solidFill>
                <a:latin typeface="Arial"/>
                <a:ea typeface="Arial"/>
                <a:cs typeface="Arial"/>
                <a:sym typeface="Arial"/>
              </a:rPr>
              <a:t>구현</a:t>
            </a:r>
            <a:endParaRPr sz="1200">
              <a:solidFill>
                <a:srgbClr val="000000"/>
              </a:solidFill>
              <a:latin typeface="Arial"/>
              <a:ea typeface="Arial"/>
              <a:cs typeface="Arial"/>
              <a:sym typeface="Arial"/>
            </a:endParaRPr>
          </a:p>
        </p:txBody>
      </p:sp>
      <p:sp>
        <p:nvSpPr>
          <p:cNvPr id="196" name="Google Shape;196;p7"/>
          <p:cNvSpPr/>
          <p:nvPr/>
        </p:nvSpPr>
        <p:spPr>
          <a:xfrm>
            <a:off x="7204230" y="3770673"/>
            <a:ext cx="1957392" cy="1899974"/>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사용자 관심 글 목록</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관심목록 필터 구현</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댓글 등록, 수정, 삭제</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댓글 DB 설계/구현</a:t>
            </a:r>
            <a:endParaRPr sz="1200">
              <a:solidFill>
                <a:srgbClr val="000000"/>
              </a:solidFill>
              <a:latin typeface="Arial"/>
              <a:ea typeface="Arial"/>
              <a:cs typeface="Arial"/>
              <a:sym typeface="Arial"/>
            </a:endParaRPr>
          </a:p>
        </p:txBody>
      </p:sp>
      <p:sp>
        <p:nvSpPr>
          <p:cNvPr id="197" name="Google Shape;197;p7"/>
          <p:cNvSpPr/>
          <p:nvPr/>
        </p:nvSpPr>
        <p:spPr>
          <a:xfrm>
            <a:off x="9275264" y="3770673"/>
            <a:ext cx="1957392" cy="1899974"/>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사용자 로그인</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사용자 회원가입</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사용자 마이페이지</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사용자 정보수정</a:t>
            </a:r>
            <a:endParaRPr sz="1200">
              <a:solidFill>
                <a:srgbClr val="000000"/>
              </a:solidFill>
              <a:latin typeface="Arial"/>
              <a:ea typeface="Arial"/>
              <a:cs typeface="Arial"/>
              <a:sym typeface="Arial"/>
            </a:endParaRPr>
          </a:p>
          <a:p>
            <a:pPr marL="0" marR="0" lvl="0" indent="0" algn="l" rtl="0">
              <a:spcBef>
                <a:spcPts val="0"/>
              </a:spcBef>
              <a:spcAft>
                <a:spcPts val="0"/>
              </a:spcAft>
              <a:buNone/>
            </a:pPr>
            <a:r>
              <a:rPr lang="ko-KR" sz="1200" b="0" i="0" u="none" strike="noStrike">
                <a:solidFill>
                  <a:srgbClr val="000000"/>
                </a:solidFill>
                <a:latin typeface="Arial"/>
                <a:ea typeface="Arial"/>
                <a:cs typeface="Arial"/>
                <a:sym typeface="Arial"/>
              </a:rPr>
              <a:t>사용자 DB 설계/구현</a:t>
            </a:r>
            <a:endParaRPr sz="1200">
              <a:solidFill>
                <a:srgbClr val="000000"/>
              </a:solidFill>
              <a:latin typeface="Arial"/>
              <a:ea typeface="Arial"/>
              <a:cs typeface="Arial"/>
              <a:sym typeface="Arial"/>
            </a:endParaRPr>
          </a:p>
        </p:txBody>
      </p:sp>
      <p:sp>
        <p:nvSpPr>
          <p:cNvPr id="198" name="Google Shape;198;p7"/>
          <p:cNvSpPr/>
          <p:nvPr/>
        </p:nvSpPr>
        <p:spPr>
          <a:xfrm>
            <a:off x="974440" y="3298233"/>
            <a:ext cx="1957392" cy="400110"/>
          </a:xfrm>
          <a:prstGeom prst="rect">
            <a:avLst/>
          </a:prstGeom>
          <a:solidFill>
            <a:srgbClr val="262626"/>
          </a:soli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500">
                <a:solidFill>
                  <a:schemeClr val="lt1"/>
                </a:solidFill>
                <a:latin typeface="Arial"/>
                <a:ea typeface="Arial"/>
                <a:cs typeface="Arial"/>
                <a:sym typeface="Arial"/>
              </a:rPr>
              <a:t>팀장 김동현</a:t>
            </a:r>
            <a:endParaRPr/>
          </a:p>
        </p:txBody>
      </p:sp>
      <p:sp>
        <p:nvSpPr>
          <p:cNvPr id="199" name="Google Shape;199;p7"/>
          <p:cNvSpPr/>
          <p:nvPr/>
        </p:nvSpPr>
        <p:spPr>
          <a:xfrm>
            <a:off x="3055231" y="3298233"/>
            <a:ext cx="1957392" cy="400110"/>
          </a:xfrm>
          <a:prstGeom prst="rect">
            <a:avLst/>
          </a:prstGeom>
          <a:solidFill>
            <a:srgbClr val="262626"/>
          </a:soli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500">
                <a:solidFill>
                  <a:schemeClr val="lt1"/>
                </a:solidFill>
                <a:latin typeface="Arial"/>
                <a:ea typeface="Arial"/>
                <a:cs typeface="Arial"/>
                <a:sym typeface="Arial"/>
              </a:rPr>
              <a:t>강윤지</a:t>
            </a:r>
            <a:endParaRPr/>
          </a:p>
        </p:txBody>
      </p:sp>
      <p:sp>
        <p:nvSpPr>
          <p:cNvPr id="200" name="Google Shape;200;p7"/>
          <p:cNvSpPr/>
          <p:nvPr/>
        </p:nvSpPr>
        <p:spPr>
          <a:xfrm>
            <a:off x="5124231" y="3298233"/>
            <a:ext cx="1957392" cy="400110"/>
          </a:xfrm>
          <a:prstGeom prst="rect">
            <a:avLst/>
          </a:prstGeom>
          <a:solidFill>
            <a:srgbClr val="262626"/>
          </a:soli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500">
                <a:solidFill>
                  <a:schemeClr val="lt1"/>
                </a:solidFill>
                <a:latin typeface="Arial"/>
                <a:ea typeface="Arial"/>
                <a:cs typeface="Arial"/>
                <a:sym typeface="Arial"/>
              </a:rPr>
              <a:t>박명옥</a:t>
            </a:r>
            <a:endParaRPr/>
          </a:p>
        </p:txBody>
      </p:sp>
      <p:sp>
        <p:nvSpPr>
          <p:cNvPr id="201" name="Google Shape;201;p7"/>
          <p:cNvSpPr/>
          <p:nvPr/>
        </p:nvSpPr>
        <p:spPr>
          <a:xfrm>
            <a:off x="7204230" y="3298233"/>
            <a:ext cx="1957392" cy="400110"/>
          </a:xfrm>
          <a:prstGeom prst="rect">
            <a:avLst/>
          </a:prstGeom>
          <a:solidFill>
            <a:srgbClr val="262626"/>
          </a:soli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500">
                <a:solidFill>
                  <a:schemeClr val="lt1"/>
                </a:solidFill>
                <a:latin typeface="Arial"/>
                <a:ea typeface="Arial"/>
                <a:cs typeface="Arial"/>
                <a:sym typeface="Arial"/>
              </a:rPr>
              <a:t>손준서</a:t>
            </a:r>
            <a:endParaRPr/>
          </a:p>
        </p:txBody>
      </p:sp>
      <p:sp>
        <p:nvSpPr>
          <p:cNvPr id="202" name="Google Shape;202;p7"/>
          <p:cNvSpPr/>
          <p:nvPr/>
        </p:nvSpPr>
        <p:spPr>
          <a:xfrm>
            <a:off x="9275264" y="3298233"/>
            <a:ext cx="1957392" cy="400110"/>
          </a:xfrm>
          <a:prstGeom prst="rect">
            <a:avLst/>
          </a:prstGeom>
          <a:solidFill>
            <a:srgbClr val="262626"/>
          </a:soli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500">
                <a:solidFill>
                  <a:schemeClr val="lt1"/>
                </a:solidFill>
                <a:latin typeface="Arial"/>
                <a:ea typeface="Arial"/>
                <a:cs typeface="Arial"/>
                <a:sym typeface="Arial"/>
              </a:rPr>
              <a:t>조세희</a:t>
            </a:r>
            <a:endParaRPr/>
          </a:p>
        </p:txBody>
      </p:sp>
      <p:sp>
        <p:nvSpPr>
          <p:cNvPr id="203" name="Google Shape;203;p7"/>
          <p:cNvSpPr/>
          <p:nvPr/>
        </p:nvSpPr>
        <p:spPr>
          <a:xfrm>
            <a:off x="3255293" y="1492150"/>
            <a:ext cx="1567618" cy="1567618"/>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04" name="Google Shape;204;p7"/>
          <p:cNvSpPr/>
          <p:nvPr/>
        </p:nvSpPr>
        <p:spPr>
          <a:xfrm>
            <a:off x="5318991" y="1492150"/>
            <a:ext cx="1567618" cy="1567618"/>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05" name="Google Shape;205;p7"/>
          <p:cNvSpPr/>
          <p:nvPr/>
        </p:nvSpPr>
        <p:spPr>
          <a:xfrm>
            <a:off x="7404292" y="1492150"/>
            <a:ext cx="1567618" cy="1567618"/>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06" name="Google Shape;206;p7"/>
          <p:cNvSpPr/>
          <p:nvPr/>
        </p:nvSpPr>
        <p:spPr>
          <a:xfrm>
            <a:off x="9475327" y="1492150"/>
            <a:ext cx="1567618" cy="1567618"/>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07" name="Google Shape;207;p7"/>
          <p:cNvSpPr txBox="1"/>
          <p:nvPr/>
        </p:nvSpPr>
        <p:spPr>
          <a:xfrm>
            <a:off x="142974" y="133550"/>
            <a:ext cx="414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01 프로젝트 개요 – 팀원 구성 및 역할</a:t>
            </a:r>
            <a:endParaRPr/>
          </a:p>
        </p:txBody>
      </p:sp>
      <p:cxnSp>
        <p:nvCxnSpPr>
          <p:cNvPr id="208" name="Google Shape;208;p7"/>
          <p:cNvCxnSpPr/>
          <p:nvPr/>
        </p:nvCxnSpPr>
        <p:spPr>
          <a:xfrm rot="10800000" flipH="1">
            <a:off x="4043082" y="313765"/>
            <a:ext cx="7826189" cy="4455"/>
          </a:xfrm>
          <a:prstGeom prst="straightConnector1">
            <a:avLst/>
          </a:prstGeom>
          <a:noFill/>
          <a:ln w="9525" cap="flat" cmpd="sng">
            <a:solidFill>
              <a:srgbClr val="F7CAAC"/>
            </a:solidFill>
            <a:prstDash val="solid"/>
            <a:miter lim="800000"/>
            <a:headEnd type="none" w="sm" len="sm"/>
            <a:tailEnd type="none" w="sm" len="sm"/>
          </a:ln>
        </p:spPr>
      </p:cxnSp>
      <p:cxnSp>
        <p:nvCxnSpPr>
          <p:cNvPr id="209" name="Google Shape;209;p7"/>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210" name="Google Shape;210;p7"/>
          <p:cNvSpPr/>
          <p:nvPr/>
        </p:nvSpPr>
        <p:spPr>
          <a:xfrm>
            <a:off x="1174502" y="1492150"/>
            <a:ext cx="1567618" cy="1567618"/>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8"/>
          <p:cNvSpPr txBox="1"/>
          <p:nvPr/>
        </p:nvSpPr>
        <p:spPr>
          <a:xfrm>
            <a:off x="142974" y="133550"/>
            <a:ext cx="2832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Arial"/>
                <a:ea typeface="Arial"/>
                <a:cs typeface="Arial"/>
                <a:sym typeface="Arial"/>
              </a:rPr>
              <a:t>01 프로젝트 개요 – WBS</a:t>
            </a:r>
            <a:endParaRPr sz="1800">
              <a:solidFill>
                <a:schemeClr val="dk1"/>
              </a:solidFill>
              <a:latin typeface="Arial"/>
              <a:ea typeface="Arial"/>
              <a:cs typeface="Arial"/>
              <a:sym typeface="Arial"/>
            </a:endParaRPr>
          </a:p>
        </p:txBody>
      </p:sp>
      <p:cxnSp>
        <p:nvCxnSpPr>
          <p:cNvPr id="217" name="Google Shape;217;p8"/>
          <p:cNvCxnSpPr>
            <a:stCxn id="216" idx="3"/>
          </p:cNvCxnSpPr>
          <p:nvPr/>
        </p:nvCxnSpPr>
        <p:spPr>
          <a:xfrm rot="10800000" flipH="1">
            <a:off x="2975274" y="313700"/>
            <a:ext cx="9135600" cy="4500"/>
          </a:xfrm>
          <a:prstGeom prst="straightConnector1">
            <a:avLst/>
          </a:prstGeom>
          <a:noFill/>
          <a:ln w="9525" cap="flat" cmpd="sng">
            <a:solidFill>
              <a:srgbClr val="F7CAAC"/>
            </a:solidFill>
            <a:prstDash val="solid"/>
            <a:miter lim="800000"/>
            <a:headEnd type="none" w="sm" len="sm"/>
            <a:tailEnd type="none" w="sm" len="sm"/>
          </a:ln>
        </p:spPr>
      </p:cxnSp>
      <p:cxnSp>
        <p:nvCxnSpPr>
          <p:cNvPr id="218" name="Google Shape;218;p8"/>
          <p:cNvCxnSpPr/>
          <p:nvPr/>
        </p:nvCxnSpPr>
        <p:spPr>
          <a:xfrm>
            <a:off x="215152" y="6576447"/>
            <a:ext cx="11654119" cy="0"/>
          </a:xfrm>
          <a:prstGeom prst="straightConnector1">
            <a:avLst/>
          </a:prstGeom>
          <a:noFill/>
          <a:ln w="9525" cap="flat" cmpd="sng">
            <a:solidFill>
              <a:srgbClr val="F7CAAC"/>
            </a:solidFill>
            <a:prstDash val="solid"/>
            <a:miter lim="800000"/>
            <a:headEnd type="none" w="sm" len="sm"/>
            <a:tailEnd type="none" w="sm" len="sm"/>
          </a:ln>
        </p:spPr>
      </p:cxnSp>
      <p:sp>
        <p:nvSpPr>
          <p:cNvPr id="219" name="Google Shape;219;p8"/>
          <p:cNvSpPr txBox="1"/>
          <p:nvPr/>
        </p:nvSpPr>
        <p:spPr>
          <a:xfrm>
            <a:off x="10130118" y="6231659"/>
            <a:ext cx="1739153"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1100" u="sng">
                <a:solidFill>
                  <a:srgbClr val="0563C1"/>
                </a:solidFill>
                <a:latin typeface="Malgun Gothic"/>
                <a:ea typeface="Malgun Gothic"/>
                <a:cs typeface="Malgun Gothic"/>
                <a:sym typeface="Malgun Gothic"/>
                <a:hlinkClick r:id="rId3">
                  <a:extLst>
                    <a:ext uri="{A12FA001-AC4F-418D-AE19-62706E023703}">
                      <ahyp:hlinkClr xmlns:ahyp="http://schemas.microsoft.com/office/drawing/2018/hyperlinkcolor" val="tx"/>
                    </a:ext>
                  </a:extLst>
                </a:hlinkClick>
              </a:rPr>
              <a:t>상세 WBS – JIRA </a:t>
            </a:r>
            <a:r>
              <a:rPr lang="ko-KR" sz="1100" u="sng">
                <a:solidFill>
                  <a:srgbClr val="0070C0"/>
                </a:solidFill>
                <a:latin typeface="Malgun Gothic"/>
                <a:ea typeface="Malgun Gothic"/>
                <a:cs typeface="Malgun Gothic"/>
                <a:sym typeface="Malgun Gothic"/>
                <a:hlinkClick r:id="rId3">
                  <a:extLst>
                    <a:ext uri="{A12FA001-AC4F-418D-AE19-62706E023703}">
                      <ahyp:hlinkClr xmlns:ahyp="http://schemas.microsoft.com/office/drawing/2018/hyperlinkcolor" val="tx"/>
                    </a:ext>
                  </a:extLst>
                </a:hlinkClick>
              </a:rPr>
              <a:t>링크</a:t>
            </a:r>
            <a:endParaRPr sz="1100">
              <a:solidFill>
                <a:srgbClr val="0070C0"/>
              </a:solidFill>
              <a:latin typeface="Malgun Gothic"/>
              <a:ea typeface="Malgun Gothic"/>
              <a:cs typeface="Malgun Gothic"/>
              <a:sym typeface="Malgun Gothic"/>
            </a:endParaRPr>
          </a:p>
        </p:txBody>
      </p:sp>
      <p:grpSp>
        <p:nvGrpSpPr>
          <p:cNvPr id="220" name="Google Shape;220;p8"/>
          <p:cNvGrpSpPr/>
          <p:nvPr/>
        </p:nvGrpSpPr>
        <p:grpSpPr>
          <a:xfrm>
            <a:off x="455543" y="1666234"/>
            <a:ext cx="11301550" cy="4012898"/>
            <a:chOff x="219916" y="1441620"/>
            <a:chExt cx="11470070" cy="4115377"/>
          </a:xfrm>
        </p:grpSpPr>
        <p:grpSp>
          <p:nvGrpSpPr>
            <p:cNvPr id="221" name="Google Shape;221;p8"/>
            <p:cNvGrpSpPr/>
            <p:nvPr/>
          </p:nvGrpSpPr>
          <p:grpSpPr>
            <a:xfrm>
              <a:off x="219916" y="1441620"/>
              <a:ext cx="11470070" cy="3823953"/>
              <a:chOff x="219916" y="1441620"/>
              <a:chExt cx="11470070" cy="3823953"/>
            </a:xfrm>
          </p:grpSpPr>
          <p:pic>
            <p:nvPicPr>
              <p:cNvPr id="222" name="Google Shape;222;p8" descr="텍스트, 스크린샷, 번호, 라인이(가) 표시된 사진&#10;&#10;자동 생성된 설명"/>
              <p:cNvPicPr preferRelativeResize="0"/>
              <p:nvPr/>
            </p:nvPicPr>
            <p:blipFill rotWithShape="1">
              <a:blip r:embed="rId4">
                <a:alphaModFix/>
              </a:blip>
              <a:srcRect b="74163"/>
              <a:stretch/>
            </p:blipFill>
            <p:spPr>
              <a:xfrm>
                <a:off x="224751" y="1441620"/>
                <a:ext cx="9394857" cy="1685830"/>
              </a:xfrm>
              <a:prstGeom prst="rect">
                <a:avLst/>
              </a:prstGeom>
              <a:noFill/>
              <a:ln>
                <a:noFill/>
              </a:ln>
            </p:spPr>
          </p:pic>
          <p:pic>
            <p:nvPicPr>
              <p:cNvPr id="223" name="Google Shape;223;p8" descr="텍스트, 스크린샷, 번호, 디자인이(가) 표시된 사진&#10;&#10;자동 생성된 설명"/>
              <p:cNvPicPr preferRelativeResize="0"/>
              <p:nvPr/>
            </p:nvPicPr>
            <p:blipFill rotWithShape="1">
              <a:blip r:embed="rId5">
                <a:alphaModFix/>
              </a:blip>
              <a:srcRect b="93982"/>
              <a:stretch/>
            </p:blipFill>
            <p:spPr>
              <a:xfrm>
                <a:off x="239043" y="3570325"/>
                <a:ext cx="9372035" cy="346685"/>
              </a:xfrm>
              <a:prstGeom prst="rect">
                <a:avLst/>
              </a:prstGeom>
              <a:noFill/>
              <a:ln>
                <a:noFill/>
              </a:ln>
            </p:spPr>
          </p:pic>
          <p:pic>
            <p:nvPicPr>
              <p:cNvPr id="224" name="Google Shape;224;p8" descr="텍스트, 라인, 폰트, 다채로움이(가) 표시된 사진&#10;&#10;자동 생성된 설명"/>
              <p:cNvPicPr preferRelativeResize="0"/>
              <p:nvPr/>
            </p:nvPicPr>
            <p:blipFill rotWithShape="1">
              <a:blip r:embed="rId6">
                <a:alphaModFix/>
              </a:blip>
              <a:srcRect/>
              <a:stretch/>
            </p:blipFill>
            <p:spPr>
              <a:xfrm>
                <a:off x="219916" y="3854225"/>
                <a:ext cx="11470070" cy="1411348"/>
              </a:xfrm>
              <a:prstGeom prst="rect">
                <a:avLst/>
              </a:prstGeom>
              <a:noFill/>
              <a:ln>
                <a:noFill/>
              </a:ln>
            </p:spPr>
          </p:pic>
          <p:pic>
            <p:nvPicPr>
              <p:cNvPr id="225" name="Google Shape;225;p8" descr="텍스트, 스크린샷, 번호, 라인이(가) 표시된 사진&#10;&#10;자동 생성된 설명"/>
              <p:cNvPicPr preferRelativeResize="0"/>
              <p:nvPr/>
            </p:nvPicPr>
            <p:blipFill rotWithShape="1">
              <a:blip r:embed="rId4">
                <a:alphaModFix/>
              </a:blip>
              <a:srcRect t="49887" b="41104"/>
              <a:stretch/>
            </p:blipFill>
            <p:spPr>
              <a:xfrm>
                <a:off x="224750" y="3063007"/>
                <a:ext cx="9394857" cy="587725"/>
              </a:xfrm>
              <a:prstGeom prst="rect">
                <a:avLst/>
              </a:prstGeom>
              <a:noFill/>
              <a:ln>
                <a:noFill/>
              </a:ln>
            </p:spPr>
          </p:pic>
          <p:pic>
            <p:nvPicPr>
              <p:cNvPr id="226" name="Google Shape;226;p8"/>
              <p:cNvPicPr preferRelativeResize="0"/>
              <p:nvPr/>
            </p:nvPicPr>
            <p:blipFill rotWithShape="1">
              <a:blip r:embed="rId7">
                <a:alphaModFix/>
              </a:blip>
              <a:srcRect r="32957" b="51921"/>
              <a:stretch/>
            </p:blipFill>
            <p:spPr>
              <a:xfrm>
                <a:off x="9558915" y="1441620"/>
                <a:ext cx="2131071" cy="2480590"/>
              </a:xfrm>
              <a:prstGeom prst="rect">
                <a:avLst/>
              </a:prstGeom>
              <a:noFill/>
              <a:ln>
                <a:noFill/>
              </a:ln>
            </p:spPr>
          </p:pic>
        </p:grpSp>
        <p:pic>
          <p:nvPicPr>
            <p:cNvPr id="227" name="Google Shape;227;p8"/>
            <p:cNvPicPr preferRelativeResize="0"/>
            <p:nvPr/>
          </p:nvPicPr>
          <p:blipFill rotWithShape="1">
            <a:blip r:embed="rId8">
              <a:alphaModFix/>
            </a:blip>
            <a:srcRect r="8808" b="58007"/>
            <a:stretch/>
          </p:blipFill>
          <p:spPr>
            <a:xfrm>
              <a:off x="219916" y="5214188"/>
              <a:ext cx="11470070" cy="342809"/>
            </a:xfrm>
            <a:prstGeom prst="rect">
              <a:avLst/>
            </a:prstGeom>
            <a:noFill/>
            <a:ln>
              <a:noFill/>
            </a:ln>
          </p:spPr>
        </p:pic>
      </p:grpSp>
      <p:sp>
        <p:nvSpPr>
          <p:cNvPr id="228" name="Google Shape;228;p8"/>
          <p:cNvSpPr txBox="1"/>
          <p:nvPr/>
        </p:nvSpPr>
        <p:spPr>
          <a:xfrm>
            <a:off x="765229" y="2219581"/>
            <a:ext cx="1295346" cy="21544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262626"/>
                </a:solidFill>
                <a:latin typeface="Arial"/>
                <a:ea typeface="Arial"/>
                <a:cs typeface="Arial"/>
                <a:sym typeface="Arial"/>
              </a:rPr>
              <a:t>사전 기획</a:t>
            </a:r>
            <a:endParaRPr/>
          </a:p>
        </p:txBody>
      </p:sp>
      <p:sp>
        <p:nvSpPr>
          <p:cNvPr id="229" name="Google Shape;229;p8"/>
          <p:cNvSpPr txBox="1"/>
          <p:nvPr/>
        </p:nvSpPr>
        <p:spPr>
          <a:xfrm>
            <a:off x="765230" y="2484188"/>
            <a:ext cx="1327096" cy="215444"/>
          </a:xfrm>
          <a:prstGeom prst="rect">
            <a:avLst/>
          </a:prstGeom>
          <a:solidFill>
            <a:srgbClr val="F4F5F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262626"/>
                </a:solidFill>
                <a:latin typeface="Arial"/>
                <a:ea typeface="Arial"/>
                <a:cs typeface="Arial"/>
                <a:sym typeface="Arial"/>
              </a:rPr>
              <a:t>요구사항 분석</a:t>
            </a:r>
            <a:endParaRPr/>
          </a:p>
        </p:txBody>
      </p:sp>
      <p:sp>
        <p:nvSpPr>
          <p:cNvPr id="230" name="Google Shape;230;p8"/>
          <p:cNvSpPr txBox="1"/>
          <p:nvPr/>
        </p:nvSpPr>
        <p:spPr>
          <a:xfrm>
            <a:off x="765229" y="2747791"/>
            <a:ext cx="1327096" cy="21544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262626"/>
                </a:solidFill>
                <a:latin typeface="Arial"/>
                <a:ea typeface="Arial"/>
                <a:cs typeface="Arial"/>
                <a:sym typeface="Arial"/>
              </a:rPr>
              <a:t>프로젝트 설계</a:t>
            </a:r>
            <a:endParaRPr/>
          </a:p>
        </p:txBody>
      </p:sp>
      <p:pic>
        <p:nvPicPr>
          <p:cNvPr id="231" name="Google Shape;231;p8"/>
          <p:cNvPicPr preferRelativeResize="0"/>
          <p:nvPr/>
        </p:nvPicPr>
        <p:blipFill rotWithShape="1">
          <a:blip r:embed="rId9">
            <a:alphaModFix/>
          </a:blip>
          <a:srcRect/>
          <a:stretch/>
        </p:blipFill>
        <p:spPr>
          <a:xfrm>
            <a:off x="2125140" y="2787294"/>
            <a:ext cx="249232" cy="131007"/>
          </a:xfrm>
          <a:prstGeom prst="rect">
            <a:avLst/>
          </a:prstGeom>
          <a:noFill/>
          <a:ln>
            <a:noFill/>
          </a:ln>
        </p:spPr>
      </p:pic>
      <p:sp>
        <p:nvSpPr>
          <p:cNvPr id="232" name="Google Shape;232;p8"/>
          <p:cNvSpPr txBox="1"/>
          <p:nvPr/>
        </p:nvSpPr>
        <p:spPr>
          <a:xfrm>
            <a:off x="765228" y="3010718"/>
            <a:ext cx="1359911" cy="215444"/>
          </a:xfrm>
          <a:prstGeom prst="rect">
            <a:avLst/>
          </a:prstGeom>
          <a:solidFill>
            <a:srgbClr val="F4F5F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5B5868"/>
                </a:solidFill>
                <a:latin typeface="Arial"/>
                <a:ea typeface="Arial"/>
                <a:cs typeface="Arial"/>
                <a:sym typeface="Arial"/>
              </a:rPr>
              <a:t>프로젝트 기획안 작성</a:t>
            </a:r>
            <a:endParaRPr/>
          </a:p>
        </p:txBody>
      </p:sp>
      <p:sp>
        <p:nvSpPr>
          <p:cNvPr id="233" name="Google Shape;233;p8"/>
          <p:cNvSpPr txBox="1"/>
          <p:nvPr/>
        </p:nvSpPr>
        <p:spPr>
          <a:xfrm>
            <a:off x="765229" y="3272930"/>
            <a:ext cx="1327096" cy="21544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5B5868"/>
                </a:solidFill>
                <a:latin typeface="Arial"/>
                <a:ea typeface="Arial"/>
                <a:cs typeface="Arial"/>
                <a:sym typeface="Arial"/>
              </a:rPr>
              <a:t>전체 기획 점검</a:t>
            </a:r>
            <a:endParaRPr/>
          </a:p>
        </p:txBody>
      </p:sp>
      <p:sp>
        <p:nvSpPr>
          <p:cNvPr id="234" name="Google Shape;234;p8"/>
          <p:cNvSpPr txBox="1"/>
          <p:nvPr/>
        </p:nvSpPr>
        <p:spPr>
          <a:xfrm>
            <a:off x="765229" y="3533151"/>
            <a:ext cx="1327096" cy="215444"/>
          </a:xfrm>
          <a:prstGeom prst="rect">
            <a:avLst/>
          </a:prstGeom>
          <a:solidFill>
            <a:srgbClr val="F4F5F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262626"/>
                </a:solidFill>
                <a:latin typeface="Arial"/>
                <a:ea typeface="Arial"/>
                <a:cs typeface="Arial"/>
                <a:sym typeface="Arial"/>
              </a:rPr>
              <a:t>Front-End 구현</a:t>
            </a:r>
            <a:endParaRPr/>
          </a:p>
        </p:txBody>
      </p:sp>
      <p:sp>
        <p:nvSpPr>
          <p:cNvPr id="235" name="Google Shape;235;p8"/>
          <p:cNvSpPr txBox="1"/>
          <p:nvPr/>
        </p:nvSpPr>
        <p:spPr>
          <a:xfrm>
            <a:off x="765229" y="3804963"/>
            <a:ext cx="1327096" cy="21544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262626"/>
                </a:solidFill>
                <a:latin typeface="Arial"/>
                <a:ea typeface="Arial"/>
                <a:cs typeface="Arial"/>
                <a:sym typeface="Arial"/>
              </a:rPr>
              <a:t>Back-End 구현</a:t>
            </a:r>
            <a:endParaRPr/>
          </a:p>
        </p:txBody>
      </p:sp>
      <p:sp>
        <p:nvSpPr>
          <p:cNvPr id="236" name="Google Shape;236;p8"/>
          <p:cNvSpPr txBox="1"/>
          <p:nvPr/>
        </p:nvSpPr>
        <p:spPr>
          <a:xfrm>
            <a:off x="765229" y="4086776"/>
            <a:ext cx="1327096" cy="215444"/>
          </a:xfrm>
          <a:prstGeom prst="rect">
            <a:avLst/>
          </a:prstGeom>
          <a:solidFill>
            <a:srgbClr val="F4F5F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262626"/>
                </a:solidFill>
                <a:latin typeface="Arial"/>
                <a:ea typeface="Arial"/>
                <a:cs typeface="Arial"/>
                <a:sym typeface="Arial"/>
              </a:rPr>
              <a:t>테스트</a:t>
            </a:r>
            <a:endParaRPr/>
          </a:p>
        </p:txBody>
      </p:sp>
      <p:sp>
        <p:nvSpPr>
          <p:cNvPr id="237" name="Google Shape;237;p8"/>
          <p:cNvSpPr txBox="1"/>
          <p:nvPr/>
        </p:nvSpPr>
        <p:spPr>
          <a:xfrm>
            <a:off x="765229" y="4343587"/>
            <a:ext cx="1327096" cy="21544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5B5868"/>
                </a:solidFill>
                <a:latin typeface="Arial"/>
                <a:ea typeface="Arial"/>
                <a:cs typeface="Arial"/>
                <a:sym typeface="Arial"/>
              </a:rPr>
              <a:t>중간테스트</a:t>
            </a:r>
            <a:endParaRPr/>
          </a:p>
        </p:txBody>
      </p:sp>
      <p:sp>
        <p:nvSpPr>
          <p:cNvPr id="238" name="Google Shape;238;p8"/>
          <p:cNvSpPr txBox="1"/>
          <p:nvPr/>
        </p:nvSpPr>
        <p:spPr>
          <a:xfrm>
            <a:off x="765229" y="4603900"/>
            <a:ext cx="1327096" cy="215444"/>
          </a:xfrm>
          <a:prstGeom prst="rect">
            <a:avLst/>
          </a:prstGeom>
          <a:solidFill>
            <a:srgbClr val="F4F5F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5B5868"/>
                </a:solidFill>
                <a:latin typeface="Arial"/>
                <a:ea typeface="Arial"/>
                <a:cs typeface="Arial"/>
                <a:sym typeface="Arial"/>
              </a:rPr>
              <a:t>최종테스트</a:t>
            </a:r>
            <a:endParaRPr/>
          </a:p>
        </p:txBody>
      </p:sp>
      <p:sp>
        <p:nvSpPr>
          <p:cNvPr id="239" name="Google Shape;239;p8"/>
          <p:cNvSpPr txBox="1"/>
          <p:nvPr/>
        </p:nvSpPr>
        <p:spPr>
          <a:xfrm>
            <a:off x="765229" y="4860195"/>
            <a:ext cx="1359910" cy="21544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262626"/>
                </a:solidFill>
                <a:latin typeface="Arial"/>
                <a:ea typeface="Arial"/>
                <a:cs typeface="Arial"/>
                <a:sym typeface="Arial"/>
              </a:rPr>
              <a:t>최종 발표 준비</a:t>
            </a:r>
            <a:endParaRPr/>
          </a:p>
        </p:txBody>
      </p:sp>
      <p:sp>
        <p:nvSpPr>
          <p:cNvPr id="240" name="Google Shape;240;p8"/>
          <p:cNvSpPr txBox="1"/>
          <p:nvPr/>
        </p:nvSpPr>
        <p:spPr>
          <a:xfrm>
            <a:off x="765229" y="5123447"/>
            <a:ext cx="1327096" cy="215444"/>
          </a:xfrm>
          <a:prstGeom prst="rect">
            <a:avLst/>
          </a:prstGeom>
          <a:solidFill>
            <a:srgbClr val="F4F5F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5B5868"/>
                </a:solidFill>
                <a:latin typeface="Arial"/>
                <a:ea typeface="Arial"/>
                <a:cs typeface="Arial"/>
                <a:sym typeface="Arial"/>
              </a:rPr>
              <a:t>ppt 작성</a:t>
            </a:r>
            <a:endParaRPr/>
          </a:p>
        </p:txBody>
      </p:sp>
      <p:sp>
        <p:nvSpPr>
          <p:cNvPr id="241" name="Google Shape;241;p8"/>
          <p:cNvSpPr txBox="1"/>
          <p:nvPr/>
        </p:nvSpPr>
        <p:spPr>
          <a:xfrm>
            <a:off x="758906" y="5408921"/>
            <a:ext cx="1327096" cy="21544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800">
                <a:solidFill>
                  <a:srgbClr val="262626"/>
                </a:solidFill>
                <a:latin typeface="Arial"/>
                <a:ea typeface="Arial"/>
                <a:cs typeface="Arial"/>
                <a:sym typeface="Arial"/>
              </a:rPr>
              <a:t>최종발표</a:t>
            </a:r>
            <a:endParaRPr/>
          </a:p>
        </p:txBody>
      </p:sp>
      <p:pic>
        <p:nvPicPr>
          <p:cNvPr id="242" name="Google Shape;242;p8"/>
          <p:cNvPicPr preferRelativeResize="0"/>
          <p:nvPr/>
        </p:nvPicPr>
        <p:blipFill rotWithShape="1">
          <a:blip r:embed="rId10">
            <a:alphaModFix/>
          </a:blip>
          <a:srcRect/>
          <a:stretch/>
        </p:blipFill>
        <p:spPr>
          <a:xfrm>
            <a:off x="2131359" y="3860377"/>
            <a:ext cx="243013" cy="114359"/>
          </a:xfrm>
          <a:prstGeom prst="rect">
            <a:avLst/>
          </a:prstGeom>
          <a:noFill/>
          <a:ln>
            <a:noFill/>
          </a:ln>
        </p:spPr>
      </p:pic>
      <p:sp>
        <p:nvSpPr>
          <p:cNvPr id="243" name="Google Shape;243;p8"/>
          <p:cNvSpPr/>
          <p:nvPr/>
        </p:nvSpPr>
        <p:spPr>
          <a:xfrm>
            <a:off x="482010" y="1689096"/>
            <a:ext cx="11282704" cy="3981126"/>
          </a:xfrm>
          <a:prstGeom prst="rect">
            <a:avLst/>
          </a:prstGeom>
          <a:noFill/>
          <a:ln w="28575" cap="flat" cmpd="sng">
            <a:solidFill>
              <a:srgbClr val="EAEC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44" name="Google Shape;244;p8"/>
          <p:cNvSpPr txBox="1"/>
          <p:nvPr/>
        </p:nvSpPr>
        <p:spPr>
          <a:xfrm>
            <a:off x="517579" y="1982370"/>
            <a:ext cx="1295346" cy="200055"/>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700">
                <a:solidFill>
                  <a:srgbClr val="5B5868"/>
                </a:solidFill>
                <a:latin typeface="Arial"/>
                <a:ea typeface="Arial"/>
                <a:cs typeface="Arial"/>
                <a:sym typeface="Arial"/>
              </a:rPr>
              <a:t>스프린트</a:t>
            </a:r>
            <a:endParaRPr/>
          </a:p>
        </p:txBody>
      </p:sp>
      <p:pic>
        <p:nvPicPr>
          <p:cNvPr id="245" name="Google Shape;245;p8"/>
          <p:cNvPicPr preferRelativeResize="0"/>
          <p:nvPr/>
        </p:nvPicPr>
        <p:blipFill rotWithShape="1">
          <a:blip r:embed="rId10">
            <a:alphaModFix/>
          </a:blip>
          <a:srcRect/>
          <a:stretch/>
        </p:blipFill>
        <p:spPr>
          <a:xfrm>
            <a:off x="2132760" y="4900952"/>
            <a:ext cx="243013" cy="114359"/>
          </a:xfrm>
          <a:prstGeom prst="rect">
            <a:avLst/>
          </a:prstGeom>
          <a:noFill/>
          <a:ln>
            <a:noFill/>
          </a:ln>
        </p:spPr>
      </p:pic>
      <p:pic>
        <p:nvPicPr>
          <p:cNvPr id="246" name="Google Shape;246;p8"/>
          <p:cNvPicPr preferRelativeResize="0"/>
          <p:nvPr/>
        </p:nvPicPr>
        <p:blipFill rotWithShape="1">
          <a:blip r:embed="rId11">
            <a:alphaModFix/>
          </a:blip>
          <a:srcRect/>
          <a:stretch/>
        </p:blipFill>
        <p:spPr>
          <a:xfrm>
            <a:off x="2129901" y="4641305"/>
            <a:ext cx="251712" cy="111334"/>
          </a:xfrm>
          <a:prstGeom prst="rect">
            <a:avLst/>
          </a:prstGeom>
          <a:noFill/>
          <a:ln>
            <a:noFill/>
          </a:ln>
        </p:spPr>
      </p:pic>
      <p:pic>
        <p:nvPicPr>
          <p:cNvPr id="247" name="Google Shape;247;p8"/>
          <p:cNvPicPr preferRelativeResize="0"/>
          <p:nvPr/>
        </p:nvPicPr>
        <p:blipFill rotWithShape="1">
          <a:blip r:embed="rId11">
            <a:alphaModFix/>
          </a:blip>
          <a:srcRect/>
          <a:stretch/>
        </p:blipFill>
        <p:spPr>
          <a:xfrm>
            <a:off x="2132760" y="4118570"/>
            <a:ext cx="251712" cy="111334"/>
          </a:xfrm>
          <a:prstGeom prst="rect">
            <a:avLst/>
          </a:prstGeom>
          <a:noFill/>
          <a:ln>
            <a:noFill/>
          </a:ln>
        </p:spPr>
      </p:pic>
      <p:pic>
        <p:nvPicPr>
          <p:cNvPr id="248" name="Google Shape;248;p8"/>
          <p:cNvPicPr preferRelativeResize="0"/>
          <p:nvPr/>
        </p:nvPicPr>
        <p:blipFill rotWithShape="1">
          <a:blip r:embed="rId11">
            <a:alphaModFix/>
          </a:blip>
          <a:srcRect/>
          <a:stretch/>
        </p:blipFill>
        <p:spPr>
          <a:xfrm>
            <a:off x="2136055" y="3586571"/>
            <a:ext cx="251712" cy="111334"/>
          </a:xfrm>
          <a:prstGeom prst="rect">
            <a:avLst/>
          </a:prstGeom>
          <a:noFill/>
          <a:ln>
            <a:noFill/>
          </a:ln>
        </p:spPr>
      </p:pic>
      <p:sp>
        <p:nvSpPr>
          <p:cNvPr id="249" name="Google Shape;249;p8"/>
          <p:cNvSpPr txBox="1"/>
          <p:nvPr/>
        </p:nvSpPr>
        <p:spPr>
          <a:xfrm>
            <a:off x="501234" y="1343383"/>
            <a:ext cx="3788664" cy="2846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50">
                <a:solidFill>
                  <a:srgbClr val="212026"/>
                </a:solidFill>
                <a:latin typeface="Arial"/>
                <a:ea typeface="Arial"/>
                <a:cs typeface="Arial"/>
                <a:sym typeface="Arial"/>
              </a:rPr>
              <a:t>총 수행기간  03/27(월) – 05/08(월) 총 6주</a:t>
            </a:r>
            <a:endParaRPr sz="1250">
              <a:solidFill>
                <a:srgbClr val="212026"/>
              </a:solidFill>
              <a:latin typeface="Arial"/>
              <a:ea typeface="Arial"/>
              <a:cs typeface="Arial"/>
              <a:sym typeface="Arial"/>
            </a:endParaRPr>
          </a:p>
        </p:txBody>
      </p:sp>
      <p:cxnSp>
        <p:nvCxnSpPr>
          <p:cNvPr id="250" name="Google Shape;250;p8"/>
          <p:cNvCxnSpPr/>
          <p:nvPr/>
        </p:nvCxnSpPr>
        <p:spPr>
          <a:xfrm>
            <a:off x="8588452" y="7249656"/>
            <a:ext cx="327874"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pSp>
        <p:nvGrpSpPr>
          <p:cNvPr id="256" name="Google Shape;256;p9"/>
          <p:cNvGrpSpPr/>
          <p:nvPr/>
        </p:nvGrpSpPr>
        <p:grpSpPr>
          <a:xfrm>
            <a:off x="-134223" y="0"/>
            <a:ext cx="12326137" cy="6857780"/>
            <a:chOff x="-193729" y="0"/>
            <a:chExt cx="17750209" cy="9875521"/>
          </a:xfrm>
        </p:grpSpPr>
        <p:pic>
          <p:nvPicPr>
            <p:cNvPr id="257" name="Google Shape;257;p9" descr="preencoded.png"/>
            <p:cNvPicPr preferRelativeResize="0"/>
            <p:nvPr/>
          </p:nvPicPr>
          <p:blipFill rotWithShape="1">
            <a:blip r:embed="rId3">
              <a:alphaModFix/>
            </a:blip>
            <a:srcRect b="6539"/>
            <a:stretch/>
          </p:blipFill>
          <p:spPr>
            <a:xfrm>
              <a:off x="0" y="0"/>
              <a:ext cx="17556480" cy="9229757"/>
            </a:xfrm>
            <a:prstGeom prst="rect">
              <a:avLst/>
            </a:prstGeom>
            <a:noFill/>
            <a:ln>
              <a:noFill/>
            </a:ln>
          </p:spPr>
        </p:pic>
        <p:sp>
          <p:nvSpPr>
            <p:cNvPr id="258" name="Google Shape;258;p9"/>
            <p:cNvSpPr/>
            <p:nvPr/>
          </p:nvSpPr>
          <p:spPr>
            <a:xfrm>
              <a:off x="-193729" y="9109380"/>
              <a:ext cx="17750208" cy="766141"/>
            </a:xfrm>
            <a:prstGeom prst="rect">
              <a:avLst/>
            </a:prstGeom>
            <a:solidFill>
              <a:srgbClr val="3433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50">
                <a:solidFill>
                  <a:srgbClr val="FFFFFF"/>
                </a:solidFill>
                <a:latin typeface="Calibri"/>
                <a:ea typeface="Calibri"/>
                <a:cs typeface="Calibri"/>
                <a:sym typeface="Calibri"/>
              </a:endParaRPr>
            </a:p>
          </p:txBody>
        </p:sp>
        <p:sp>
          <p:nvSpPr>
            <p:cNvPr id="259" name="Google Shape;259;p9"/>
            <p:cNvSpPr/>
            <p:nvPr/>
          </p:nvSpPr>
          <p:spPr>
            <a:xfrm>
              <a:off x="-193729" y="7363106"/>
              <a:ext cx="7285271" cy="2053155"/>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50">
                <a:solidFill>
                  <a:srgbClr val="FFFFFF"/>
                </a:solidFill>
                <a:latin typeface="Calibri"/>
                <a:ea typeface="Calibri"/>
                <a:cs typeface="Calibri"/>
                <a:sym typeface="Calibri"/>
              </a:endParaRPr>
            </a:p>
          </p:txBody>
        </p:sp>
      </p:grpSp>
      <p:grpSp>
        <p:nvGrpSpPr>
          <p:cNvPr id="260" name="Google Shape;260;p9"/>
          <p:cNvGrpSpPr/>
          <p:nvPr/>
        </p:nvGrpSpPr>
        <p:grpSpPr>
          <a:xfrm>
            <a:off x="693168" y="893409"/>
            <a:ext cx="11113358" cy="5166030"/>
            <a:chOff x="693168" y="893409"/>
            <a:chExt cx="11113358" cy="5166030"/>
          </a:xfrm>
        </p:grpSpPr>
        <p:sp>
          <p:nvSpPr>
            <p:cNvPr id="261" name="Google Shape;261;p9"/>
            <p:cNvSpPr txBox="1"/>
            <p:nvPr/>
          </p:nvSpPr>
          <p:spPr>
            <a:xfrm>
              <a:off x="6394748" y="893409"/>
              <a:ext cx="5411778" cy="5166030"/>
            </a:xfrm>
            <a:prstGeom prst="rect">
              <a:avLst/>
            </a:prstGeom>
            <a:solidFill>
              <a:srgbClr val="343332"/>
            </a:solidFill>
            <a:ln>
              <a:noFill/>
            </a:ln>
          </p:spPr>
          <p:txBody>
            <a:bodyPr spcFirstLastPara="1" wrap="square" lIns="91425" tIns="45700" rIns="91425" bIns="45700" anchor="t" anchorCtr="0">
              <a:spAutoFit/>
            </a:bodyPr>
            <a:lstStyle/>
            <a:p>
              <a:pPr marL="285750" marR="0" lvl="0" indent="-152400" algn="l" rtl="0">
                <a:lnSpc>
                  <a:spcPct val="200000"/>
                </a:lnSpc>
                <a:spcBef>
                  <a:spcPts val="0"/>
                </a:spcBef>
                <a:spcAft>
                  <a:spcPts val="0"/>
                </a:spcAft>
                <a:buClr>
                  <a:schemeClr val="dk1"/>
                </a:buClr>
                <a:buSzPts val="2100"/>
                <a:buFont typeface="Arial"/>
                <a:buNone/>
              </a:pPr>
              <a:endParaRPr sz="21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100"/>
                <a:buFont typeface="Arial"/>
                <a:buChar char="-"/>
              </a:pPr>
              <a:r>
                <a:rPr lang="ko-KR" sz="2100">
                  <a:solidFill>
                    <a:schemeClr val="lt1"/>
                  </a:solidFill>
                  <a:latin typeface="Arial"/>
                  <a:ea typeface="Arial"/>
                  <a:cs typeface="Arial"/>
                  <a:sym typeface="Arial"/>
                </a:rPr>
                <a:t>구조도</a:t>
              </a:r>
              <a:endParaRPr sz="21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100"/>
                <a:buFont typeface="Arial"/>
                <a:buChar char="-"/>
              </a:pPr>
              <a:r>
                <a:rPr lang="ko-KR" sz="2100">
                  <a:solidFill>
                    <a:schemeClr val="lt1"/>
                  </a:solidFill>
                  <a:latin typeface="Arial"/>
                  <a:ea typeface="Arial"/>
                  <a:cs typeface="Arial"/>
                  <a:sym typeface="Arial"/>
                </a:rPr>
                <a:t>유스케이스</a:t>
              </a:r>
              <a:endParaRPr sz="21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100"/>
                <a:buFont typeface="Arial"/>
                <a:buChar char="-"/>
              </a:pPr>
              <a:r>
                <a:rPr lang="ko-KR" sz="2100">
                  <a:solidFill>
                    <a:schemeClr val="lt1"/>
                  </a:solidFill>
                  <a:latin typeface="Arial"/>
                  <a:ea typeface="Arial"/>
                  <a:cs typeface="Arial"/>
                  <a:sym typeface="Arial"/>
                </a:rPr>
                <a:t>화면설계 및 요구사항 정의 </a:t>
              </a:r>
              <a:endParaRPr sz="21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100"/>
                <a:buFont typeface="Arial"/>
                <a:buChar char="-"/>
              </a:pPr>
              <a:r>
                <a:rPr lang="ko-KR" sz="2100">
                  <a:solidFill>
                    <a:schemeClr val="lt1"/>
                  </a:solidFill>
                  <a:latin typeface="Arial"/>
                  <a:ea typeface="Arial"/>
                  <a:cs typeface="Arial"/>
                  <a:sym typeface="Arial"/>
                </a:rPr>
                <a:t>ER 다이어그램</a:t>
              </a:r>
              <a:endParaRPr sz="21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100"/>
                <a:buFont typeface="Arial"/>
                <a:buChar char="-"/>
              </a:pPr>
              <a:r>
                <a:rPr lang="ko-KR" sz="2100">
                  <a:solidFill>
                    <a:schemeClr val="lt1"/>
                  </a:solidFill>
                  <a:latin typeface="Arial"/>
                  <a:ea typeface="Arial"/>
                  <a:cs typeface="Arial"/>
                  <a:sym typeface="Arial"/>
                </a:rPr>
                <a:t>클래스 다이어그램</a:t>
              </a:r>
              <a:endParaRPr sz="2100">
                <a:solidFill>
                  <a:schemeClr val="lt1"/>
                </a:solidFill>
                <a:latin typeface="Arial"/>
                <a:ea typeface="Arial"/>
                <a:cs typeface="Arial"/>
                <a:sym typeface="Arial"/>
              </a:endParaRPr>
            </a:p>
            <a:p>
              <a:pPr marL="285750" marR="0" lvl="0" indent="-285750" algn="l" rtl="0">
                <a:lnSpc>
                  <a:spcPct val="200000"/>
                </a:lnSpc>
                <a:spcBef>
                  <a:spcPts val="0"/>
                </a:spcBef>
                <a:spcAft>
                  <a:spcPts val="0"/>
                </a:spcAft>
                <a:buClr>
                  <a:schemeClr val="lt1"/>
                </a:buClr>
                <a:buSzPts val="2100"/>
                <a:buFont typeface="Arial"/>
                <a:buChar char="-"/>
              </a:pPr>
              <a:r>
                <a:rPr lang="ko-KR" sz="2100">
                  <a:solidFill>
                    <a:schemeClr val="lt1"/>
                  </a:solidFill>
                  <a:latin typeface="Arial"/>
                  <a:ea typeface="Arial"/>
                  <a:cs typeface="Arial"/>
                  <a:sym typeface="Arial"/>
                </a:rPr>
                <a:t>개발 규칙</a:t>
              </a:r>
              <a:endParaRPr sz="2100">
                <a:solidFill>
                  <a:schemeClr val="lt1"/>
                </a:solidFill>
                <a:latin typeface="Arial"/>
                <a:ea typeface="Arial"/>
                <a:cs typeface="Arial"/>
                <a:sym typeface="Arial"/>
              </a:endParaRPr>
            </a:p>
            <a:p>
              <a:pPr marL="0" marR="0" lvl="0" indent="0" algn="l" rtl="0">
                <a:lnSpc>
                  <a:spcPct val="200000"/>
                </a:lnSpc>
                <a:spcBef>
                  <a:spcPts val="0"/>
                </a:spcBef>
                <a:spcAft>
                  <a:spcPts val="0"/>
                </a:spcAft>
                <a:buNone/>
              </a:pPr>
              <a:endParaRPr sz="2100">
                <a:solidFill>
                  <a:schemeClr val="lt1"/>
                </a:solidFill>
                <a:latin typeface="Arial"/>
                <a:ea typeface="Arial"/>
                <a:cs typeface="Arial"/>
                <a:sym typeface="Arial"/>
              </a:endParaRPr>
            </a:p>
          </p:txBody>
        </p:sp>
        <p:sp>
          <p:nvSpPr>
            <p:cNvPr id="262" name="Google Shape;262;p9"/>
            <p:cNvSpPr/>
            <p:nvPr/>
          </p:nvSpPr>
          <p:spPr>
            <a:xfrm>
              <a:off x="693168" y="2503322"/>
              <a:ext cx="3792070" cy="1981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63" name="Google Shape;263;p9"/>
            <p:cNvSpPr txBox="1"/>
            <p:nvPr/>
          </p:nvSpPr>
          <p:spPr>
            <a:xfrm>
              <a:off x="1257581" y="2890391"/>
              <a:ext cx="300612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3200">
                  <a:solidFill>
                    <a:schemeClr val="dk1"/>
                  </a:solidFill>
                  <a:latin typeface="Arial"/>
                  <a:ea typeface="Arial"/>
                  <a:cs typeface="Arial"/>
                  <a:sym typeface="Arial"/>
                </a:rPr>
                <a:t>02</a:t>
              </a:r>
              <a:endParaRPr/>
            </a:p>
            <a:p>
              <a:pPr marL="0" marR="0" lvl="0" indent="0" algn="l" rtl="0">
                <a:spcBef>
                  <a:spcPts val="0"/>
                </a:spcBef>
                <a:spcAft>
                  <a:spcPts val="0"/>
                </a:spcAft>
                <a:buNone/>
              </a:pPr>
              <a:r>
                <a:rPr lang="ko-KR" sz="3200">
                  <a:solidFill>
                    <a:schemeClr val="dk1"/>
                  </a:solidFill>
                  <a:latin typeface="Arial"/>
                  <a:ea typeface="Arial"/>
                  <a:cs typeface="Arial"/>
                  <a:sym typeface="Arial"/>
                </a:rPr>
                <a:t>프로젝트 설계</a:t>
              </a:r>
              <a:endParaRPr/>
            </a:p>
          </p:txBody>
        </p:sp>
      </p:gr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2338</Words>
  <Application>Microsoft Office PowerPoint</Application>
  <PresentationFormat>와이드스크린</PresentationFormat>
  <Paragraphs>472</Paragraphs>
  <Slides>37</Slides>
  <Notes>37</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37</vt:i4>
      </vt:variant>
    </vt:vector>
  </HeadingPairs>
  <TitlesOfParts>
    <vt:vector size="42" baseType="lpstr">
      <vt:lpstr>맑은 고딕</vt:lpstr>
      <vt:lpstr>Calibri</vt:lpstr>
      <vt:lpstr>Arial</vt:lpstr>
      <vt:lpstr>Arial Black</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강윤지</dc:creator>
  <cp:lastModifiedBy>명옥</cp:lastModifiedBy>
  <cp:revision>1</cp:revision>
  <dcterms:created xsi:type="dcterms:W3CDTF">2023-04-07T06:35:02Z</dcterms:created>
  <dcterms:modified xsi:type="dcterms:W3CDTF">2023-05-25T19:09:51Z</dcterms:modified>
</cp:coreProperties>
</file>